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74" r:id="rId1"/>
  </p:sldMasterIdLst>
  <p:notesMasterIdLst>
    <p:notesMasterId r:id="rId26"/>
  </p:notesMasterIdLst>
  <p:sldIdLst>
    <p:sldId id="256" r:id="rId2"/>
    <p:sldId id="257" r:id="rId3"/>
    <p:sldId id="273" r:id="rId4"/>
    <p:sldId id="258" r:id="rId5"/>
    <p:sldId id="260" r:id="rId6"/>
    <p:sldId id="261" r:id="rId7"/>
    <p:sldId id="262" r:id="rId8"/>
    <p:sldId id="272" r:id="rId9"/>
    <p:sldId id="263" r:id="rId10"/>
    <p:sldId id="264" r:id="rId11"/>
    <p:sldId id="270" r:id="rId12"/>
    <p:sldId id="265" r:id="rId13"/>
    <p:sldId id="280" r:id="rId14"/>
    <p:sldId id="267" r:id="rId15"/>
    <p:sldId id="275" r:id="rId16"/>
    <p:sldId id="278" r:id="rId17"/>
    <p:sldId id="276" r:id="rId18"/>
    <p:sldId id="277" r:id="rId19"/>
    <p:sldId id="279" r:id="rId20"/>
    <p:sldId id="268" r:id="rId21"/>
    <p:sldId id="274" r:id="rId22"/>
    <p:sldId id="266" r:id="rId23"/>
    <p:sldId id="269" r:id="rId24"/>
    <p:sldId id="271" r:id="rId2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MacGurn, Amanda (CDC/OID/NCEZID)" initials="MA(" lastIdx="2" clrIdx="2">
    <p:extLst>
      <p:ext uri="{19B8F6BF-5375-455C-9EA6-DF929625EA0E}">
        <p15:presenceInfo xmlns:p15="http://schemas.microsoft.com/office/powerpoint/2012/main" userId="S-1-5-21-1207783550-2075000910-922709458-347041" providerId="AD"/>
      </p:ext>
    </p:extLst>
  </p:cmAuthor>
  <p:cmAuthor id="8" name="Cohen, Nicole (Nicky) (CDC/OID/NCEZID)" initials="NC" lastIdx="10" clrIdx="3">
    <p:extLst>
      <p:ext uri="{19B8F6BF-5375-455C-9EA6-DF929625EA0E}">
        <p15:presenceInfo xmlns:p15="http://schemas.microsoft.com/office/powerpoint/2012/main" userId="Cohen, Nicole (Nicky) (CDC/OID/NCEZID)" providerId="None"/>
      </p:ext>
    </p:extLst>
  </p:cmAuthor>
  <p:cmAuthor id="5" name="Sadie Ward" initials="SW" lastIdx="9" clrIdx="0">
    <p:extLst>
      <p:ext uri="{19B8F6BF-5375-455C-9EA6-DF929625EA0E}">
        <p15:presenceInfo xmlns:p15="http://schemas.microsoft.com/office/powerpoint/2012/main" userId="Sadie Ward" providerId="None"/>
      </p:ext>
    </p:extLst>
  </p:cmAuthor>
  <p:cmAuthor id="6" name="Rogers, Kimberly B. (CDC/OID/NCEZID)" initials="RKB(" lastIdx="1" clrIdx="1">
    <p:extLst>
      <p:ext uri="{19B8F6BF-5375-455C-9EA6-DF929625EA0E}">
        <p15:presenceInfo xmlns:p15="http://schemas.microsoft.com/office/powerpoint/2012/main" userId="S-1-5-21-1207783550-2075000910-922709458-22830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552" autoAdjust="0"/>
    <p:restoredTop sz="40239" autoAdjust="0"/>
  </p:normalViewPr>
  <p:slideViewPr>
    <p:cSldViewPr snapToGrid="0">
      <p:cViewPr varScale="1">
        <p:scale>
          <a:sx n="81" d="100"/>
          <a:sy n="81" d="100"/>
        </p:scale>
        <p:origin x="725"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commentAuthors" Target="commentAuthors.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1CF8EC-7365-4263-9DAF-D16B38E5522B}" type="datetimeFigureOut">
              <a:rPr lang="en-US" smtClean="0"/>
              <a:t>5/21/2021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2B78C0-3020-4A62-8BB6-53E6219B4317}" type="slidenum">
              <a:rPr lang="en-US" smtClean="0"/>
              <a:t>‹N°›</a:t>
            </a:fld>
            <a:endParaRPr lang="en-US"/>
          </a:p>
        </p:txBody>
      </p:sp>
    </p:spTree>
    <p:extLst>
      <p:ext uri="{BB962C8B-B14F-4D97-AF65-F5344CB8AC3E}">
        <p14:creationId xmlns:p14="http://schemas.microsoft.com/office/powerpoint/2010/main" val="30072638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i="1" dirty="0"/>
              <a:t>Se présenter</a:t>
            </a:r>
          </a:p>
          <a:p>
            <a:endParaRPr lang="fr-FR" i="1" dirty="0"/>
          </a:p>
          <a:p>
            <a:r>
              <a:rPr lang="fr-FR" i="1" dirty="0"/>
              <a:t>J'espère que cette courte présentation pourra s'appliquer à vous tous. La plupart des principes de l'OACI et de</a:t>
            </a:r>
            <a:r>
              <a:rPr lang="fr-FR" i="1" baseline="0" dirty="0"/>
              <a:t> la</a:t>
            </a:r>
            <a:r>
              <a:rPr lang="fr-FR" i="1" dirty="0"/>
              <a:t> CAPSCA concernant la reconnaissance des signes et symptômes et la planification des mesures d'urgence sont applicables dans n'importe quel contexte de PDE. Cela dit, il y a quelques termes spécifiques à l'aviation, que nous allons passer en revue.</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1</a:t>
            </a:fld>
            <a:endParaRPr lang="en-US"/>
          </a:p>
        </p:txBody>
      </p:sp>
    </p:spTree>
    <p:extLst>
      <p:ext uri="{BB962C8B-B14F-4D97-AF65-F5344CB8AC3E}">
        <p14:creationId xmlns:p14="http://schemas.microsoft.com/office/powerpoint/2010/main" val="27669882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Il s'agit simplement d'un document d'orientation - un exemple de la manière dont le processus de notification, tel que décrit dans la diapositive précédente, peut être adapté à un aéroport. Regardez combien de partenaires sont impliqués dans la partie gauche de la diapositive, dont [l'agence sanitaire du PDE]. Regardez combien d'occasions les partenaires ont pour notifier [l'agence sanitaire du PDE] ! Ces multiples notifications sont intentionnelles. Si une agence ne parvient pas à vous informer ou oublie de le faire, nous espérons qu'une autre agence le fera. </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11</a:t>
            </a:fld>
            <a:endParaRPr lang="en-US"/>
          </a:p>
        </p:txBody>
      </p:sp>
    </p:spTree>
    <p:extLst>
      <p:ext uri="{BB962C8B-B14F-4D97-AF65-F5344CB8AC3E}">
        <p14:creationId xmlns:p14="http://schemas.microsoft.com/office/powerpoint/2010/main" val="6465766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fr-FR" dirty="0"/>
              <a:t>L'annexe 14 traite de l'élaboration d'un plan d'urgence d'aérodrome, dont chaque aéroport international dispose déjà. Ceci plan n'est PAS spécifique à la santé publique mais comprend également des mesures d'urgence en cas d'accident d'avion, de bombe, de tsunami ou d'autre urgence naturelle. Il doit néanmoins comporter une section relative à la santé publique et inclure la coordination entre toutes les agences chargées de répondre à l'urgence. Le plan doit inclure leurs coordonnées et doit être testé périodiquement par des exercices</a:t>
            </a:r>
            <a:r>
              <a:rPr lang="fr-FR" baseline="0" dirty="0"/>
              <a:t> de simulation.</a:t>
            </a:r>
          </a:p>
          <a:p>
            <a:pPr marL="0" indent="0">
              <a:buFont typeface="Arial" panose="020B0604020202020204" pitchFamily="34" charset="0"/>
              <a:buNone/>
            </a:pPr>
            <a:endParaRPr lang="fr-FR" baseline="0" dirty="0"/>
          </a:p>
          <a:p>
            <a:pPr marL="0" indent="0">
              <a:buFont typeface="Arial" panose="020B0604020202020204" pitchFamily="34" charset="0"/>
              <a:buNone/>
            </a:pPr>
            <a:r>
              <a:rPr lang="fr-FR" dirty="0"/>
              <a:t>Une façon de procéder consiste simplement à relier le plan d'urgence d'aérodrome (PEA) au plan d'intervention d'urgence en matière de santé publique. </a:t>
            </a:r>
          </a:p>
          <a:p>
            <a:pPr marL="0" indent="0">
              <a:buFont typeface="Arial" panose="020B0604020202020204" pitchFamily="34" charset="0"/>
              <a:buNone/>
            </a:pPr>
            <a:endParaRPr lang="fr-FR" dirty="0"/>
          </a:p>
          <a:p>
            <a:pPr marL="0" indent="0">
              <a:buFont typeface="Arial" panose="020B0604020202020204" pitchFamily="34" charset="0"/>
              <a:buNone/>
            </a:pPr>
            <a:r>
              <a:rPr lang="fr-FR" dirty="0"/>
              <a:t>Question et réponse : Chaque représentant d'aéroport présent dans la salle pourrait-il parler pendant une minute seulement de la manière dont ce plan est lié au PEA de son aéroport ?</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12</a:t>
            </a:fld>
            <a:endParaRPr lang="en-US"/>
          </a:p>
        </p:txBody>
      </p:sp>
    </p:spTree>
    <p:extLst>
      <p:ext uri="{BB962C8B-B14F-4D97-AF65-F5344CB8AC3E}">
        <p14:creationId xmlns:p14="http://schemas.microsoft.com/office/powerpoint/2010/main" val="14062225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Parlons maintenant plus précisément de l'agence ou du bras de l'OACI chargé de la santé publique, le CAPSCA, le Dispositif de collaboration pour la prévention et la gestion des événements de santé publique dans l'aviation civile. </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14</a:t>
            </a:fld>
            <a:endParaRPr lang="en-US"/>
          </a:p>
        </p:txBody>
      </p:sp>
    </p:spTree>
    <p:extLst>
      <p:ext uri="{BB962C8B-B14F-4D97-AF65-F5344CB8AC3E}">
        <p14:creationId xmlns:p14="http://schemas.microsoft.com/office/powerpoint/2010/main" val="32725666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12B78C0-3020-4A62-8BB6-53E6219B4317}" type="slidenum">
              <a:rPr lang="en-US" smtClean="0"/>
              <a:t>19</a:t>
            </a:fld>
            <a:endParaRPr lang="en-US"/>
          </a:p>
        </p:txBody>
      </p:sp>
    </p:spTree>
    <p:extLst>
      <p:ext uri="{BB962C8B-B14F-4D97-AF65-F5344CB8AC3E}">
        <p14:creationId xmlns:p14="http://schemas.microsoft.com/office/powerpoint/2010/main" val="5284052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does CAPSCA</a:t>
            </a:r>
            <a:r>
              <a:rPr lang="en-US" baseline="0" dirty="0"/>
              <a:t> do? We provide assistance to airports across the world in ensuring the SARPs and guidelines mentioned above are put into practice. Here are some additional objectives. </a:t>
            </a:r>
            <a:r>
              <a:rPr lang="en-US" i="1" baseline="0" dirty="0"/>
              <a:t>Read objectives on slide. </a:t>
            </a:r>
          </a:p>
          <a:p>
            <a:endParaRPr lang="en-US" i="1" baseline="0" dirty="0"/>
          </a:p>
          <a:p>
            <a:r>
              <a:rPr lang="en-US" i="1" baseline="0" dirty="0"/>
              <a:t>Define ACI and IATA:</a:t>
            </a:r>
          </a:p>
          <a:p>
            <a:r>
              <a:rPr lang="en-US" i="0" baseline="0" dirty="0"/>
              <a:t>Airports Council International (ACI): The trade representative of the world’s airport authorities which represents airport’s interests and helps develop industry policy and standards. </a:t>
            </a:r>
          </a:p>
          <a:p>
            <a:r>
              <a:rPr lang="en-US" i="0" baseline="0" dirty="0"/>
              <a:t>International Air Transport Association (IATA): A trade association of the world’s airlines that helps develop industry policy and standards. </a:t>
            </a:r>
            <a:endParaRPr lang="en-US" i="0" dirty="0"/>
          </a:p>
        </p:txBody>
      </p:sp>
      <p:sp>
        <p:nvSpPr>
          <p:cNvPr id="4" name="Slide Number Placeholder 3"/>
          <p:cNvSpPr>
            <a:spLocks noGrp="1"/>
          </p:cNvSpPr>
          <p:nvPr>
            <p:ph type="sldNum" sz="quarter" idx="10"/>
          </p:nvPr>
        </p:nvSpPr>
        <p:spPr/>
        <p:txBody>
          <a:bodyPr/>
          <a:lstStyle/>
          <a:p>
            <a:fld id="{712B78C0-3020-4A62-8BB6-53E6219B4317}" type="slidenum">
              <a:rPr lang="en-US" smtClean="0"/>
              <a:t>20</a:t>
            </a:fld>
            <a:endParaRPr lang="en-US"/>
          </a:p>
        </p:txBody>
      </p:sp>
    </p:spTree>
    <p:extLst>
      <p:ext uri="{BB962C8B-B14F-4D97-AF65-F5344CB8AC3E}">
        <p14:creationId xmlns:p14="http://schemas.microsoft.com/office/powerpoint/2010/main" val="3037248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put everything we just learned together.</a:t>
            </a:r>
            <a:r>
              <a:rPr lang="en-US" baseline="0" dirty="0"/>
              <a:t> Here is a video that CASPCA produced in South Africa. </a:t>
            </a:r>
            <a:endParaRPr lang="en-US" i="1" dirty="0"/>
          </a:p>
        </p:txBody>
      </p:sp>
      <p:sp>
        <p:nvSpPr>
          <p:cNvPr id="4" name="Slide Number Placeholder 3"/>
          <p:cNvSpPr>
            <a:spLocks noGrp="1"/>
          </p:cNvSpPr>
          <p:nvPr>
            <p:ph type="sldNum" sz="quarter" idx="10"/>
          </p:nvPr>
        </p:nvSpPr>
        <p:spPr/>
        <p:txBody>
          <a:bodyPr/>
          <a:lstStyle/>
          <a:p>
            <a:fld id="{712B78C0-3020-4A62-8BB6-53E6219B4317}" type="slidenum">
              <a:rPr lang="en-US" smtClean="0"/>
              <a:t>22</a:t>
            </a:fld>
            <a:endParaRPr lang="en-US"/>
          </a:p>
        </p:txBody>
      </p:sp>
    </p:spTree>
    <p:extLst>
      <p:ext uri="{BB962C8B-B14F-4D97-AF65-F5344CB8AC3E}">
        <p14:creationId xmlns:p14="http://schemas.microsoft.com/office/powerpoint/2010/main" val="678446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Maintenant, à vous la parole! Prenez quelques minutes, si vous le voulez bien, et partagez votre expérience de la visite de CAPSCA.</a:t>
            </a:r>
          </a:p>
          <a:p>
            <a:endParaRPr lang="fr-FR" dirty="0"/>
          </a:p>
          <a:p>
            <a:r>
              <a:rPr lang="fr-FR" dirty="0"/>
              <a:t>Levez-vous et dites-nous ce que vous avez pensé de la visite, quels ont été les réussites de la visite et quel</a:t>
            </a:r>
            <a:r>
              <a:rPr lang="fr-FR" baseline="0" dirty="0"/>
              <a:t> était </a:t>
            </a:r>
            <a:r>
              <a:rPr lang="fr-FR" dirty="0"/>
              <a:t>votre état de préparation, et peut-être évoquez aussi certaines des recommandations que CAPSCA vous a faites.</a:t>
            </a:r>
          </a:p>
          <a:p>
            <a:endParaRPr lang="fr-FR" dirty="0"/>
          </a:p>
          <a:p>
            <a:r>
              <a:rPr lang="fr-FR" dirty="0"/>
              <a:t>Permettez au(x) représentant(s) des</a:t>
            </a:r>
            <a:r>
              <a:rPr lang="fr-FR" baseline="0" dirty="0"/>
              <a:t> </a:t>
            </a:r>
            <a:r>
              <a:rPr lang="fr-FR" dirty="0"/>
              <a:t>aéroports de parler pendant quelques minutes.</a:t>
            </a:r>
          </a:p>
          <a:p>
            <a:endParaRPr lang="fr-FR" dirty="0"/>
          </a:p>
          <a:p>
            <a:r>
              <a:rPr lang="fr-FR" dirty="0"/>
              <a:t>Ensuite, parlez de vos propres impressions de la visite pendant quelques minutes</a:t>
            </a:r>
            <a:endParaRPr lang="en-US" i="1" u="none" dirty="0"/>
          </a:p>
        </p:txBody>
      </p:sp>
      <p:sp>
        <p:nvSpPr>
          <p:cNvPr id="4" name="Slide Number Placeholder 3"/>
          <p:cNvSpPr>
            <a:spLocks noGrp="1"/>
          </p:cNvSpPr>
          <p:nvPr>
            <p:ph type="sldNum" sz="quarter" idx="10"/>
          </p:nvPr>
        </p:nvSpPr>
        <p:spPr/>
        <p:txBody>
          <a:bodyPr/>
          <a:lstStyle/>
          <a:p>
            <a:fld id="{712B78C0-3020-4A62-8BB6-53E6219B4317}" type="slidenum">
              <a:rPr lang="en-US" smtClean="0"/>
              <a:t>23</a:t>
            </a:fld>
            <a:endParaRPr lang="en-US"/>
          </a:p>
        </p:txBody>
      </p:sp>
    </p:spTree>
    <p:extLst>
      <p:ext uri="{BB962C8B-B14F-4D97-AF65-F5344CB8AC3E}">
        <p14:creationId xmlns:p14="http://schemas.microsoft.com/office/powerpoint/2010/main" val="13111340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24</a:t>
            </a:fld>
            <a:endParaRPr lang="en-US"/>
          </a:p>
        </p:txBody>
      </p:sp>
    </p:spTree>
    <p:extLst>
      <p:ext uri="{BB962C8B-B14F-4D97-AF65-F5344CB8AC3E}">
        <p14:creationId xmlns:p14="http://schemas.microsoft.com/office/powerpoint/2010/main" val="9638205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Puisqu'il s'agit ici d'une présentation sur les orientations globales offertes par l'OACI et la CAPSCA, nous voulons répondre aux quatre questions simples présentées dans cette diapositive (lisez les questions).</a:t>
            </a:r>
          </a:p>
          <a:p>
            <a:endParaRPr lang="fr-FR" dirty="0"/>
          </a:p>
          <a:p>
            <a:r>
              <a:rPr lang="fr-FR" dirty="0"/>
              <a:t>Cette présentation - et l'ensemble de ce programme de formation - vise à transformer la théorie en pratique, il est donc très important que vous compreniez comment cela s'applique à votre PDE, en particulier pour ceux d'entre vous qui viennent des aéroports. </a:t>
            </a:r>
          </a:p>
        </p:txBody>
      </p:sp>
      <p:sp>
        <p:nvSpPr>
          <p:cNvPr id="4" name="Slide Number Placeholder 3"/>
          <p:cNvSpPr>
            <a:spLocks noGrp="1"/>
          </p:cNvSpPr>
          <p:nvPr>
            <p:ph type="sldNum" sz="quarter" idx="10"/>
          </p:nvPr>
        </p:nvSpPr>
        <p:spPr/>
        <p:txBody>
          <a:bodyPr/>
          <a:lstStyle/>
          <a:p>
            <a:fld id="{712B78C0-3020-4A62-8BB6-53E6219B4317}" type="slidenum">
              <a:rPr lang="en-US" smtClean="0"/>
              <a:t>2</a:t>
            </a:fld>
            <a:endParaRPr lang="en-US"/>
          </a:p>
        </p:txBody>
      </p:sp>
    </p:spTree>
    <p:extLst>
      <p:ext uri="{BB962C8B-B14F-4D97-AF65-F5344CB8AC3E}">
        <p14:creationId xmlns:p14="http://schemas.microsoft.com/office/powerpoint/2010/main" val="1211254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Cette vidéo présente et résume tout ce que nous allons apprendre dans ce module. Elle aidera les apprenants à comprendre comment les systèmes mis en place par les organisations aériennes contribuent à assurer la sécurité des voyageurs.</a:t>
            </a:r>
            <a:endParaRPr lang="en-GB" dirty="0"/>
          </a:p>
        </p:txBody>
      </p:sp>
      <p:sp>
        <p:nvSpPr>
          <p:cNvPr id="4" name="Slide Number Placeholder 3"/>
          <p:cNvSpPr>
            <a:spLocks noGrp="1"/>
          </p:cNvSpPr>
          <p:nvPr>
            <p:ph type="sldNum" sz="quarter" idx="5"/>
          </p:nvPr>
        </p:nvSpPr>
        <p:spPr/>
        <p:txBody>
          <a:bodyPr/>
          <a:lstStyle/>
          <a:p>
            <a:fld id="{712B78C0-3020-4A62-8BB6-53E6219B4317}" type="slidenum">
              <a:rPr lang="en-US" smtClean="0"/>
              <a:t>3</a:t>
            </a:fld>
            <a:endParaRPr lang="en-US"/>
          </a:p>
        </p:txBody>
      </p:sp>
    </p:spTree>
    <p:extLst>
      <p:ext uri="{BB962C8B-B14F-4D97-AF65-F5344CB8AC3E}">
        <p14:creationId xmlns:p14="http://schemas.microsoft.com/office/powerpoint/2010/main" val="13518699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fr-FR" dirty="0"/>
              <a:t>Nous devons savoir ce qu'est l'OACI. Il s'agit d'une agence spécialisée des Nations Unies créée en 1944, qui travaille avec les États membres (les États membres sont des pays) et les organisations aéronautiques mondiales pour élaborer des normes et des pratiques recommandées internationales auxquelles les États se réfèrent lorsqu'ils élaborent leurs réglementations nationales de l'aviation civile ayant force de loi.</a:t>
            </a:r>
          </a:p>
          <a:p>
            <a:pPr marL="0" indent="0">
              <a:buFont typeface="Arial" panose="020B0604020202020204" pitchFamily="34" charset="0"/>
              <a:buNone/>
            </a:pPr>
            <a:endParaRPr lang="fr-FR" dirty="0"/>
          </a:p>
          <a:p>
            <a:pPr marL="0" indent="0">
              <a:buFont typeface="Arial" panose="020B0604020202020204" pitchFamily="34" charset="0"/>
              <a:buNone/>
            </a:pPr>
            <a:r>
              <a:rPr lang="fr-FR" dirty="0"/>
              <a:t>L'OACI veille également à ce que la mise en œuvre des normes et des pratiques recommandées soit mieux harmonisée au niveau mondial, afin que tous les pays bénéficient des avantages d'un transport aérien sûr et fiable.</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4</a:t>
            </a:fld>
            <a:endParaRPr lang="en-US"/>
          </a:p>
        </p:txBody>
      </p:sp>
    </p:spTree>
    <p:extLst>
      <p:ext uri="{BB962C8B-B14F-4D97-AF65-F5344CB8AC3E}">
        <p14:creationId xmlns:p14="http://schemas.microsoft.com/office/powerpoint/2010/main" val="26997225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Je vous demande maintenant de sortir vos polycopiés qui sont les normes et pratiques recommandées de l'OACI, ou SARP, qui concernent la santé. Nous allons examiner chacune d'entre elles à un niveau élevé, mais aussi donner des exemples de la façon dont elles se rapportent à votre travail quotidien dans les aéroports.</a:t>
            </a:r>
          </a:p>
          <a:p>
            <a:endParaRPr lang="fr-FR" dirty="0"/>
          </a:p>
          <a:p>
            <a:r>
              <a:rPr lang="fr-FR" dirty="0"/>
              <a:t>Vous remarquerez que vos documents commencent en fait par l'annexe 6, qui donne des instructions détaillées aux aéronefs et aux compagnies aériennes sur les produits médicaux et les trousses de premiers soins qu'ils doivent avoir à bord. Comme le public visé par ce document n'est pas [l'agence sanitaire du PDE], nous n'en parlerons pas. Il est simplement là à titre de référence pour vous.</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5</a:t>
            </a:fld>
            <a:endParaRPr lang="en-US"/>
          </a:p>
        </p:txBody>
      </p:sp>
    </p:spTree>
    <p:extLst>
      <p:ext uri="{BB962C8B-B14F-4D97-AF65-F5344CB8AC3E}">
        <p14:creationId xmlns:p14="http://schemas.microsoft.com/office/powerpoint/2010/main" val="9865974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3"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fr-FR" sz="1200" kern="1200" dirty="0">
                <a:solidFill>
                  <a:schemeClr val="tx1"/>
                </a:solidFill>
                <a:effectLst/>
                <a:latin typeface="+mn-lt"/>
                <a:ea typeface="+mn-ea"/>
                <a:cs typeface="+mn-cs"/>
              </a:rPr>
              <a:t>La première annexe pertinente [agence sanitaire des PDE] est l'annexe 9, qui concerne la facilitation. Elle stipule que les pays et les aéroports doivent se conformer aux sections pertinentes du RSI, que nous avons également abordées aujourd'hui.</a:t>
            </a:r>
          </a:p>
          <a:p>
            <a:pPr marL="0" marR="0" lvl="3"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fr-FR" sz="1200" kern="1200" dirty="0">
              <a:solidFill>
                <a:schemeClr val="tx1"/>
              </a:solidFill>
              <a:effectLst/>
              <a:latin typeface="+mn-lt"/>
              <a:ea typeface="+mn-ea"/>
              <a:cs typeface="+mn-cs"/>
            </a:endParaRPr>
          </a:p>
          <a:p>
            <a:pPr marL="0" marR="0" lvl="3"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fr-FR" sz="1200" kern="1200" dirty="0">
                <a:solidFill>
                  <a:schemeClr val="tx1"/>
                </a:solidFill>
                <a:effectLst/>
                <a:latin typeface="+mn-lt"/>
                <a:ea typeface="+mn-ea"/>
                <a:cs typeface="+mn-cs"/>
              </a:rPr>
              <a:t>Elle stipule également que le pilote commandant de bord doit signaler rapidement une maladie transmissible présumée aux services de la circulation aérienne, ce qui en informe le PDE pour qu'il prenne les dispositions nécessaires à l'arrivée du vol.  Nous allons passer en revue les symptômes à signaler sur la prochaine diapositive.</a:t>
            </a:r>
          </a:p>
          <a:p>
            <a:pPr marL="0" marR="0" lvl="3"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fr-FR" sz="1200" kern="1200" dirty="0">
              <a:solidFill>
                <a:schemeClr val="tx1"/>
              </a:solidFill>
              <a:effectLst/>
              <a:latin typeface="+mn-lt"/>
              <a:ea typeface="+mn-ea"/>
              <a:cs typeface="+mn-cs"/>
            </a:endParaRPr>
          </a:p>
          <a:p>
            <a:pPr marL="0" marR="0" lvl="3"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fr-FR" sz="1200" kern="1200" dirty="0">
                <a:solidFill>
                  <a:schemeClr val="tx1"/>
                </a:solidFill>
                <a:effectLst/>
                <a:latin typeface="+mn-lt"/>
                <a:ea typeface="+mn-ea"/>
                <a:cs typeface="+mn-cs"/>
              </a:rPr>
              <a:t>Vous vous souvenez de la carte de localisation des passagers ? Cette annexe en est l'origine. Cette annexe vous conseille de collecter les itinéraires de voyage des passagers/équipes de voyage et/ou les coordonnées des personnes à contacter afin de retrouver les personnes qui ont pu être exposées à une maladie transmissible.</a:t>
            </a:r>
          </a:p>
          <a:p>
            <a:pPr marL="0" marR="0" lvl="3"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fr-FR" sz="1200" kern="1200" dirty="0">
              <a:solidFill>
                <a:schemeClr val="tx1"/>
              </a:solidFill>
              <a:effectLst/>
              <a:latin typeface="+mn-lt"/>
              <a:ea typeface="+mn-ea"/>
              <a:cs typeface="+mn-cs"/>
            </a:endParaRPr>
          </a:p>
          <a:p>
            <a:pPr marL="0" marR="0" lvl="3"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fr-FR" sz="1200" kern="1200" dirty="0">
                <a:solidFill>
                  <a:schemeClr val="tx1"/>
                </a:solidFill>
                <a:effectLst/>
                <a:latin typeface="+mn-lt"/>
                <a:ea typeface="+mn-ea"/>
                <a:cs typeface="+mn-cs"/>
              </a:rPr>
              <a:t>L'annexe 9 nous dit également d'établir non seulement des plans spécifiques aux PDE mais aussi des plans nationaux d'aviation pour les maladies transmissibles. Il s'agit d'une responsabilité de l'aviation civile, et non de [l'agence sanitaire du PDE].</a:t>
            </a:r>
          </a:p>
        </p:txBody>
      </p:sp>
      <p:sp>
        <p:nvSpPr>
          <p:cNvPr id="4" name="Slide Number Placeholder 3"/>
          <p:cNvSpPr>
            <a:spLocks noGrp="1"/>
          </p:cNvSpPr>
          <p:nvPr>
            <p:ph type="sldNum" sz="quarter" idx="10"/>
          </p:nvPr>
        </p:nvSpPr>
        <p:spPr/>
        <p:txBody>
          <a:bodyPr/>
          <a:lstStyle/>
          <a:p>
            <a:fld id="{712B78C0-3020-4A62-8BB6-53E6219B4317}" type="slidenum">
              <a:rPr lang="en-US" smtClean="0"/>
              <a:t>6</a:t>
            </a:fld>
            <a:endParaRPr lang="en-US"/>
          </a:p>
        </p:txBody>
      </p:sp>
    </p:spTree>
    <p:extLst>
      <p:ext uri="{BB962C8B-B14F-4D97-AF65-F5344CB8AC3E}">
        <p14:creationId xmlns:p14="http://schemas.microsoft.com/office/powerpoint/2010/main" val="10063671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L'annexe 9 continue en décrivant les signes et symptômes que vous devez signaler. S'il y a de la fièvre et l'un de ces signes et symptômes (lisez-les sur la diapositive), le pilote doit avertir les services de la circulation aérienne.</a:t>
            </a:r>
          </a:p>
          <a:p>
            <a:endParaRPr lang="fr-FR" dirty="0"/>
          </a:p>
          <a:p>
            <a:r>
              <a:rPr lang="fr-FR" dirty="0"/>
              <a:t>Cette annexe et ces signes et symptômes sont si importants que l'OMS les a réimprimés dans le RSI ! Allez à la page 58 de vos manuels RSI, vous les y verrez.</a:t>
            </a:r>
          </a:p>
          <a:p>
            <a:endParaRPr lang="fr-FR" dirty="0"/>
          </a:p>
          <a:p>
            <a:r>
              <a:rPr lang="fr-FR" dirty="0"/>
              <a:t>Et comme si cela ne suffisait pas, ce sont ces signes et symptômes qui ont été en grande partie recréés pour les cartes que vous et les autres parties prenantes pouvez consulter au PDE. Il y a de fortes similitudes entre les signes et symptômes affichés sur cette diapositive et cette carte.</a:t>
            </a:r>
            <a:endParaRPr lang="en-US" baseline="0" dirty="0"/>
          </a:p>
        </p:txBody>
      </p:sp>
      <p:sp>
        <p:nvSpPr>
          <p:cNvPr id="4" name="Slide Number Placeholder 3"/>
          <p:cNvSpPr>
            <a:spLocks noGrp="1"/>
          </p:cNvSpPr>
          <p:nvPr>
            <p:ph type="sldNum" sz="quarter" idx="10"/>
          </p:nvPr>
        </p:nvSpPr>
        <p:spPr/>
        <p:txBody>
          <a:bodyPr/>
          <a:lstStyle/>
          <a:p>
            <a:fld id="{712B78C0-3020-4A62-8BB6-53E6219B4317}" type="slidenum">
              <a:rPr lang="en-US" smtClean="0"/>
              <a:t>7</a:t>
            </a:fld>
            <a:endParaRPr lang="en-US"/>
          </a:p>
        </p:txBody>
      </p:sp>
    </p:spTree>
    <p:extLst>
      <p:ext uri="{BB962C8B-B14F-4D97-AF65-F5344CB8AC3E}">
        <p14:creationId xmlns:p14="http://schemas.microsoft.com/office/powerpoint/2010/main" val="33795103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fr-FR" dirty="0"/>
              <a:t>L'annexe 11 est plus axée sur les services de la circulation aérienne que sur [l'agence sanitaire du PDE], nous ne nous y attarderons donc pas beaucoup. Mais cela vous montre une fois de plus que toutes les agences de l'aéroport jouent un rôle important dans la protection de la santé publique. </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9</a:t>
            </a:fld>
            <a:endParaRPr lang="en-US"/>
          </a:p>
        </p:txBody>
      </p:sp>
    </p:spTree>
    <p:extLst>
      <p:ext uri="{BB962C8B-B14F-4D97-AF65-F5344CB8AC3E}">
        <p14:creationId xmlns:p14="http://schemas.microsoft.com/office/powerpoint/2010/main" val="14735597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This</a:t>
            </a:r>
            <a:r>
              <a:rPr lang="en-US" baseline="0" dirty="0"/>
              <a:t> document is vital—and it should be the one you are quite familiar with in practice at your airports. It is the order of communication and notifications from the time the pilot learns of a public health issue in the air to notification on the ground. The next slide provides an example of an SOP specifically created to share this order of events. We will review it in detail.  </a:t>
            </a:r>
            <a:endParaRPr lang="en-US" dirty="0"/>
          </a:p>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10</a:t>
            </a:fld>
            <a:endParaRPr lang="en-US"/>
          </a:p>
        </p:txBody>
      </p:sp>
    </p:spTree>
    <p:extLst>
      <p:ext uri="{BB962C8B-B14F-4D97-AF65-F5344CB8AC3E}">
        <p14:creationId xmlns:p14="http://schemas.microsoft.com/office/powerpoint/2010/main" val="77430541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2373"/>
            <a:ext cx="12192000" cy="6867027"/>
            <a:chOff x="0" y="-2373"/>
            <a:chExt cx="12192000" cy="6867027"/>
          </a:xfrm>
        </p:grpSpPr>
        <p:sp>
          <p:nvSpPr>
            <p:cNvPr id="8" name="Rectangle 7"/>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10"/>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11"/>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rot="5400000">
            <a:off x="10089390" y="1792223"/>
            <a:ext cx="990599" cy="304799"/>
          </a:xfrm>
        </p:spPr>
        <p:txBody>
          <a:bodyPr anchor="t"/>
          <a:lstStyle>
            <a:lvl1pPr algn="l">
              <a:defRPr b="0" i="0">
                <a:solidFill>
                  <a:schemeClr val="bg1"/>
                </a:solidFill>
              </a:defRPr>
            </a:lvl1pPr>
          </a:lstStyle>
          <a:p>
            <a:fld id="{03BE566C-AB4F-403A-8AE7-68145842EBA5}" type="datetime1">
              <a:rPr lang="en-US" smtClean="0"/>
              <a:t>5/21/2021</a:t>
            </a:fld>
            <a:endParaRPr lang="en-US" dirty="0"/>
          </a:p>
        </p:txBody>
      </p:sp>
      <p:sp>
        <p:nvSpPr>
          <p:cNvPr id="5" name="Footer Placeholder 4"/>
          <p:cNvSpPr>
            <a:spLocks noGrp="1"/>
          </p:cNvSpPr>
          <p:nvPr>
            <p:ph type="ftr" sz="quarter" idx="11"/>
          </p:nvPr>
        </p:nvSpPr>
        <p:spPr>
          <a:xfrm rot="5400000">
            <a:off x="8959592" y="3226820"/>
            <a:ext cx="3859795" cy="304801"/>
          </a:xfrm>
        </p:spPr>
        <p:txBody>
          <a:bodyPr/>
          <a:lstStyle>
            <a:lvl1pPr>
              <a:defRPr b="0" i="0">
                <a:solidFill>
                  <a:schemeClr val="bg1"/>
                </a:solidFill>
              </a:defRPr>
            </a:lvl1pPr>
          </a:lstStyle>
          <a:p>
            <a:r>
              <a:rPr lang="en-US"/>
              <a:t>
              </a:t>
            </a:r>
            <a:endParaRPr lang="en-US" dirty="0"/>
          </a:p>
        </p:txBody>
      </p:sp>
      <p:sp>
        <p:nvSpPr>
          <p:cNvPr id="10" name="Rectangle 9"/>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10351008" y="292608"/>
            <a:ext cx="838199" cy="767687"/>
          </a:xfrm>
        </p:spPr>
        <p:txBody>
          <a:bodyPr/>
          <a:lstStyle>
            <a:lvl1pPr>
              <a:defRPr sz="2800" b="0" i="0">
                <a:latin typeface="+mj-lt"/>
              </a:defRPr>
            </a:lvl1pPr>
          </a:lstStyle>
          <a:p>
            <a:fld id="{D57F1E4F-1CFF-5643-939E-217C01CDF565}" type="slidenum">
              <a:rPr lang="en-US" smtClean="0"/>
              <a:pPr/>
              <a:t>‹N°›</a:t>
            </a:fld>
            <a:endParaRPr lang="en-US" dirty="0"/>
          </a:p>
        </p:txBody>
      </p:sp>
    </p:spTree>
    <p:extLst>
      <p:ext uri="{BB962C8B-B14F-4D97-AF65-F5344CB8AC3E}">
        <p14:creationId xmlns:p14="http://schemas.microsoft.com/office/powerpoint/2010/main" val="28787359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4966674"/>
            <a:ext cx="882565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bwMode="gray">
          <a:xfrm>
            <a:off x="1154956" y="5536665"/>
            <a:ext cx="8825656" cy="493712"/>
          </a:xfrm>
        </p:spPr>
        <p:txBody>
          <a:bodyPr>
            <a:normAutofit/>
          </a:bodyPr>
          <a:lstStyle>
            <a:lvl1pPr marL="0" indent="0">
              <a:buNone/>
              <a:defRPr sz="12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43DFA3D-5C3A-4044-A304-E9D536A45F7D}" type="datetime1">
              <a:rPr lang="en-US" smtClean="0"/>
              <a:t>5/21/2021</a:t>
            </a:fld>
            <a:endParaRPr lang="en-US" dirty="0"/>
          </a:p>
        </p:txBody>
      </p:sp>
      <p:sp>
        <p:nvSpPr>
          <p:cNvPr id="6" name="Footer Placeholder 5"/>
          <p:cNvSpPr>
            <a:spLocks noGrp="1"/>
          </p:cNvSpPr>
          <p:nvPr>
            <p:ph type="ftr" sz="quarter" idx="11"/>
          </p:nvPr>
        </p:nvSpPr>
        <p:spPr/>
        <p:txBody>
          <a:bodyPr/>
          <a:lstStyle/>
          <a:p>
            <a:r>
              <a:rPr lang="en-US"/>
              <a:t>
              </a:t>
            </a:r>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‹N°›</a:t>
            </a:fld>
            <a:endParaRPr lang="en-US" dirty="0"/>
          </a:p>
        </p:txBody>
      </p:sp>
    </p:spTree>
    <p:extLst>
      <p:ext uri="{BB962C8B-B14F-4D97-AF65-F5344CB8AC3E}">
        <p14:creationId xmlns:p14="http://schemas.microsoft.com/office/powerpoint/2010/main" val="31548979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12" name="Group 11"/>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063416"/>
            <a:ext cx="8825659" cy="1379755"/>
          </a:xfrm>
        </p:spPr>
        <p:txBody>
          <a:bodyPr/>
          <a:lstStyle>
            <a:lvl1pPr>
              <a:defRPr sz="4000"/>
            </a:lvl1pPr>
          </a:lstStyle>
          <a:p>
            <a:r>
              <a:rPr lang="en-US"/>
              <a:t>Click to edit Master title style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DD693C04-8FE7-4171-9A31-18B1CD9B4D0E}" type="datetime1">
              <a:rPr lang="en-US" smtClean="0"/>
              <a:t>5/21/2021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‹N°›</a:t>
            </a:fld>
            <a:endParaRPr lang="en-US" dirty="0"/>
          </a:p>
        </p:txBody>
      </p:sp>
    </p:spTree>
    <p:extLst>
      <p:ext uri="{BB962C8B-B14F-4D97-AF65-F5344CB8AC3E}">
        <p14:creationId xmlns:p14="http://schemas.microsoft.com/office/powerpoint/2010/main" val="26759706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7" name="Group 6"/>
          <p:cNvGrpSpPr/>
          <p:nvPr/>
        </p:nvGrpSpPr>
        <p:grpSpPr>
          <a:xfrm>
            <a:off x="0" y="-2373"/>
            <a:ext cx="12192000" cy="6867027"/>
            <a:chOff x="0" y="-2373"/>
            <a:chExt cx="12192000" cy="6867027"/>
          </a:xfrm>
        </p:grpSpPr>
        <p:sp>
          <p:nvSpPr>
            <p:cNvPr id="15" name="Rectangle 14"/>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4"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6"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3" name="TextBox 12"/>
          <p:cNvSpPr txBox="1"/>
          <p:nvPr/>
        </p:nvSpPr>
        <p:spPr>
          <a:xfrm>
            <a:off x="9719438" y="2631815"/>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9" name="TextBox 8"/>
          <p:cNvSpPr txBox="1"/>
          <p:nvPr/>
        </p:nvSpPr>
        <p:spPr>
          <a:xfrm>
            <a:off x="898295" y="591093"/>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2" name="Title 1"/>
          <p:cNvSpPr>
            <a:spLocks noGrp="1"/>
          </p:cNvSpPr>
          <p:nvPr>
            <p:ph type="title"/>
          </p:nvPr>
        </p:nvSpPr>
        <p:spPr>
          <a:xfrm>
            <a:off x="1581878" y="980517"/>
            <a:ext cx="8453906" cy="2698249"/>
          </a:xfrm>
        </p:spPr>
        <p:txBody>
          <a:bodyPr/>
          <a:lstStyle>
            <a:lvl1pPr>
              <a:defRPr sz="4000"/>
            </a:lvl1pPr>
          </a:lstStyle>
          <a:p>
            <a:r>
              <a:rPr lang="en-US"/>
              <a:t>Click to edit Master title style</a:t>
            </a:r>
            <a:endParaRPr lang="en-US" dirty="0"/>
          </a:p>
        </p:txBody>
      </p:sp>
      <p:sp>
        <p:nvSpPr>
          <p:cNvPr id="14" name="Text Placeholder 3"/>
          <p:cNvSpPr>
            <a:spLocks noGrp="1"/>
          </p:cNvSpPr>
          <p:nvPr>
            <p:ph type="body" sz="half" idx="13"/>
          </p:nvPr>
        </p:nvSpPr>
        <p:spPr bwMode="gray">
          <a:xfrm>
            <a:off x="1945945" y="3678766"/>
            <a:ext cx="7725772" cy="342174"/>
          </a:xfrm>
        </p:spPr>
        <p:txBody>
          <a:bodyPr anchor="t">
            <a:normAutofit/>
          </a:bodyPr>
          <a:lstStyle>
            <a:lvl1pPr marL="0" indent="0">
              <a:buNone/>
              <a:defRPr lang="en-US" sz="1400" b="0" i="0" kern="1200" cap="small" dirty="0">
                <a:solidFill>
                  <a:schemeClr val="accent1"/>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202C91D2-25C5-496A-8E26-7F88CE35F440}" type="datetime1">
              <a:rPr lang="en-US" smtClean="0"/>
              <a:t>5/21/2021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32" name="Rectangle 3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‹N°›</a:t>
            </a:fld>
            <a:endParaRPr lang="en-US" dirty="0"/>
          </a:p>
        </p:txBody>
      </p:sp>
    </p:spTree>
    <p:extLst>
      <p:ext uri="{BB962C8B-B14F-4D97-AF65-F5344CB8AC3E}">
        <p14:creationId xmlns:p14="http://schemas.microsoft.com/office/powerpoint/2010/main" val="20470051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18" name="Group 17"/>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5033068"/>
            <a:ext cx="8825659"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8085DFE-F559-497B-ADA3-236D1E75BD73}" type="datetime1">
              <a:rPr lang="en-US" smtClean="0"/>
              <a:t>5/21/2021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12" name="Rectangle 1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‹N°›</a:t>
            </a:fld>
            <a:endParaRPr lang="en-US" dirty="0"/>
          </a:p>
        </p:txBody>
      </p:sp>
    </p:spTree>
    <p:extLst>
      <p:ext uri="{BB962C8B-B14F-4D97-AF65-F5344CB8AC3E}">
        <p14:creationId xmlns:p14="http://schemas.microsoft.com/office/powerpoint/2010/main" val="38526961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2617299"/>
            <a:ext cx="312916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Text Placeholder 3"/>
          <p:cNvSpPr>
            <a:spLocks noGrp="1"/>
          </p:cNvSpPr>
          <p:nvPr>
            <p:ph type="body" sz="half" idx="15"/>
          </p:nvPr>
        </p:nvSpPr>
        <p:spPr>
          <a:xfrm>
            <a:off x="1154954" y="3193561"/>
            <a:ext cx="3129168" cy="283349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12721" y="2603502"/>
            <a:ext cx="314538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9" name="Text Placeholder 3"/>
          <p:cNvSpPr>
            <a:spLocks noGrp="1"/>
          </p:cNvSpPr>
          <p:nvPr>
            <p:ph type="body" sz="half" idx="16"/>
          </p:nvPr>
        </p:nvSpPr>
        <p:spPr>
          <a:xfrm>
            <a:off x="4512721" y="3193561"/>
            <a:ext cx="3145380" cy="283349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886700" y="2617299"/>
            <a:ext cx="3161029" cy="576261"/>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Text Placeholder 3"/>
          <p:cNvSpPr>
            <a:spLocks noGrp="1"/>
          </p:cNvSpPr>
          <p:nvPr>
            <p:ph type="body" sz="half" idx="17"/>
          </p:nvPr>
        </p:nvSpPr>
        <p:spPr>
          <a:xfrm>
            <a:off x="7886700" y="3193561"/>
            <a:ext cx="3164719" cy="28334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22" name="Straight Connector 21"/>
          <p:cNvCxnSpPr/>
          <p:nvPr/>
        </p:nvCxnSpPr>
        <p:spPr>
          <a:xfrm>
            <a:off x="440397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777240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8FA6760F-B081-4B6C-A8BB-26796331CD13}" type="datetime1">
              <a:rPr lang="en-US" smtClean="0"/>
              <a:t>5/21/2021</a:t>
            </a:fld>
            <a:endParaRPr lang="en-US" dirty="0"/>
          </a:p>
        </p:txBody>
      </p:sp>
      <p:sp>
        <p:nvSpPr>
          <p:cNvPr id="8" name="Footer Placeholder 7"/>
          <p:cNvSpPr>
            <a:spLocks noGrp="1"/>
          </p:cNvSpPr>
          <p:nvPr>
            <p:ph type="ftr" sz="quarter" idx="11"/>
          </p:nvPr>
        </p:nvSpPr>
        <p:spPr/>
        <p:txBody>
          <a:bodyPr/>
          <a:lstStyle/>
          <a:p>
            <a:r>
              <a:rPr lang="en-US"/>
              <a:t>
              </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‹N°›</a:t>
            </a:fld>
            <a:endParaRPr lang="en-US" dirty="0"/>
          </a:p>
        </p:txBody>
      </p:sp>
    </p:spTree>
    <p:extLst>
      <p:ext uri="{BB962C8B-B14F-4D97-AF65-F5344CB8AC3E}">
        <p14:creationId xmlns:p14="http://schemas.microsoft.com/office/powerpoint/2010/main" val="34997086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2" y="4532845"/>
            <a:ext cx="30504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9" name="Picture Placeholder 2"/>
          <p:cNvSpPr>
            <a:spLocks noGrp="1" noChangeAspect="1"/>
          </p:cNvSpPr>
          <p:nvPr>
            <p:ph type="pic" idx="15"/>
          </p:nvPr>
        </p:nvSpPr>
        <p:spPr>
          <a:xfrm>
            <a:off x="1334552"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2" name="Text Placeholder 3"/>
          <p:cNvSpPr>
            <a:spLocks noGrp="1"/>
          </p:cNvSpPr>
          <p:nvPr>
            <p:ph type="body" sz="half" idx="18"/>
          </p:nvPr>
        </p:nvSpPr>
        <p:spPr>
          <a:xfrm>
            <a:off x="1154953" y="5109107"/>
            <a:ext cx="3050437" cy="91794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72537" y="4532846"/>
            <a:ext cx="3046766" cy="651156"/>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Picture Placeholder 2"/>
          <p:cNvSpPr>
            <a:spLocks noGrp="1" noChangeAspect="1"/>
          </p:cNvSpPr>
          <p:nvPr>
            <p:ph type="pic" idx="21"/>
          </p:nvPr>
        </p:nvSpPr>
        <p:spPr>
          <a:xfrm>
            <a:off x="4748463" y="2603500"/>
            <a:ext cx="2691241"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3" name="Text Placeholder 3"/>
          <p:cNvSpPr>
            <a:spLocks noGrp="1"/>
          </p:cNvSpPr>
          <p:nvPr>
            <p:ph type="body" sz="half" idx="19"/>
          </p:nvPr>
        </p:nvSpPr>
        <p:spPr>
          <a:xfrm>
            <a:off x="4568865" y="5184002"/>
            <a:ext cx="3050438" cy="84305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983434" y="4532847"/>
            <a:ext cx="3050438" cy="651154"/>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1"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20"/>
          </p:nvPr>
        </p:nvSpPr>
        <p:spPr>
          <a:xfrm>
            <a:off x="7983434" y="5184001"/>
            <a:ext cx="3050437" cy="843054"/>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7" name="Straight Connector 16"/>
          <p:cNvCxnSpPr/>
          <p:nvPr/>
        </p:nvCxnSpPr>
        <p:spPr>
          <a:xfrm>
            <a:off x="4388153" y="2603500"/>
            <a:ext cx="0" cy="3517594"/>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801905" y="2603500"/>
            <a:ext cx="0" cy="34925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716EA14A-28CA-4842-93C3-10A3064050CE}" type="datetime1">
              <a:rPr lang="en-US" smtClean="0"/>
              <a:t>5/21/2021</a:t>
            </a:fld>
            <a:endParaRPr lang="en-US" dirty="0"/>
          </a:p>
        </p:txBody>
      </p:sp>
      <p:sp>
        <p:nvSpPr>
          <p:cNvPr id="8" name="Footer Placeholder 7"/>
          <p:cNvSpPr>
            <a:spLocks noGrp="1"/>
          </p:cNvSpPr>
          <p:nvPr>
            <p:ph type="ftr" sz="quarter" idx="11"/>
          </p:nvPr>
        </p:nvSpPr>
        <p:spPr/>
        <p:txBody>
          <a:bodyPr/>
          <a:lstStyle/>
          <a:p>
            <a:r>
              <a:rPr lang="en-US"/>
              <a:t>
              </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‹N°›</a:t>
            </a:fld>
            <a:endParaRPr lang="en-US" dirty="0"/>
          </a:p>
        </p:txBody>
      </p:sp>
    </p:spTree>
    <p:extLst>
      <p:ext uri="{BB962C8B-B14F-4D97-AF65-F5344CB8AC3E}">
        <p14:creationId xmlns:p14="http://schemas.microsoft.com/office/powerpoint/2010/main" val="42263853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3" y="973668"/>
            <a:ext cx="8825660" cy="706964"/>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B38695D-DA08-4352-8790-271DB32CB896}" type="datetime1">
              <a:rPr lang="en-US" smtClean="0"/>
              <a:t>5/21/2021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‹N°›</a:t>
            </a:fld>
            <a:endParaRPr lang="en-US" dirty="0"/>
          </a:p>
        </p:txBody>
      </p:sp>
    </p:spTree>
    <p:extLst>
      <p:ext uri="{BB962C8B-B14F-4D97-AF65-F5344CB8AC3E}">
        <p14:creationId xmlns:p14="http://schemas.microsoft.com/office/powerpoint/2010/main" val="10491464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Rectangle 7"/>
            <p:cNvSpPr/>
            <p:nvPr/>
          </p:nvSpPr>
          <p:spPr>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76756" y="1278468"/>
            <a:ext cx="1413933" cy="4748589"/>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1154954" y="1278468"/>
            <a:ext cx="6247546" cy="474859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B0D6FF9-2C64-4D8D-B5A4-4E80D867C9AB}" type="datetime1">
              <a:rPr lang="en-US" smtClean="0"/>
              <a:t>5/21/2021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‹N°›</a:t>
            </a:fld>
            <a:endParaRPr lang="en-US" dirty="0"/>
          </a:p>
        </p:txBody>
      </p:sp>
    </p:spTree>
    <p:extLst>
      <p:ext uri="{BB962C8B-B14F-4D97-AF65-F5344CB8AC3E}">
        <p14:creationId xmlns:p14="http://schemas.microsoft.com/office/powerpoint/2010/main" val="4630630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B779B5F-50FF-4C24-8A9F-7E98F8065245}" type="datetime1">
              <a:rPr lang="en-US" smtClean="0"/>
              <a:t>5/21/2021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‹N°›</a:t>
            </a:fld>
            <a:endParaRPr lang="en-US" dirty="0"/>
          </a:p>
        </p:txBody>
      </p:sp>
    </p:spTree>
    <p:extLst>
      <p:ext uri="{BB962C8B-B14F-4D97-AF65-F5344CB8AC3E}">
        <p14:creationId xmlns:p14="http://schemas.microsoft.com/office/powerpoint/2010/main" val="24840891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13" name="Group 12"/>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2677645"/>
            <a:ext cx="4351023" cy="2283824"/>
          </a:xfrm>
        </p:spPr>
        <p:txBody>
          <a:bodyPr anchor="ctr"/>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895558" y="2677644"/>
            <a:ext cx="3755379" cy="2283823"/>
          </a:xfrm>
        </p:spPr>
        <p:txBody>
          <a:bodyPr anchor="ctr"/>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E60F4B0-8CB8-4DE2-A47D-071E80CED413}" type="datetime1">
              <a:rPr lang="en-US" smtClean="0"/>
              <a:t>5/21/2021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‹N°›</a:t>
            </a:fld>
            <a:endParaRPr lang="en-US" dirty="0"/>
          </a:p>
        </p:txBody>
      </p:sp>
    </p:spTree>
    <p:extLst>
      <p:ext uri="{BB962C8B-B14F-4D97-AF65-F5344CB8AC3E}">
        <p14:creationId xmlns:p14="http://schemas.microsoft.com/office/powerpoint/2010/main" val="11770898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9795CF-0CBE-4D98-958C-134F34930B3C}" type="datetime1">
              <a:rPr lang="en-US" smtClean="0"/>
              <a:t>5/21/2021</a:t>
            </a:fld>
            <a:endParaRPr lang="en-US" dirty="0"/>
          </a:p>
        </p:txBody>
      </p:sp>
      <p:sp>
        <p:nvSpPr>
          <p:cNvPr id="6" name="Footer Placeholder 5"/>
          <p:cNvSpPr>
            <a:spLocks noGrp="1"/>
          </p:cNvSpPr>
          <p:nvPr>
            <p:ph type="ftr" sz="quarter" idx="11"/>
          </p:nvPr>
        </p:nvSpPr>
        <p:spPr/>
        <p:txBody>
          <a:bodyPr/>
          <a:lstStyle/>
          <a:p>
            <a:r>
              <a:rPr lang="en-US"/>
              <a:t>
              </a:t>
            </a:r>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‹N°›</a:t>
            </a:fld>
            <a:endParaRPr lang="en-US" dirty="0"/>
          </a:p>
        </p:txBody>
      </p:sp>
    </p:spTree>
    <p:extLst>
      <p:ext uri="{BB962C8B-B14F-4D97-AF65-F5344CB8AC3E}">
        <p14:creationId xmlns:p14="http://schemas.microsoft.com/office/powerpoint/2010/main" val="9656553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08710" y="3179762"/>
            <a:ext cx="4825159"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E527017-1DDA-4960-80C7-69F4627F3049}" type="datetime1">
              <a:rPr lang="en-US" smtClean="0"/>
              <a:t>5/21/2021</a:t>
            </a:fld>
            <a:endParaRPr lang="en-US" dirty="0"/>
          </a:p>
        </p:txBody>
      </p:sp>
      <p:sp>
        <p:nvSpPr>
          <p:cNvPr id="8" name="Footer Placeholder 7"/>
          <p:cNvSpPr>
            <a:spLocks noGrp="1"/>
          </p:cNvSpPr>
          <p:nvPr>
            <p:ph type="ftr" sz="quarter" idx="11"/>
          </p:nvPr>
        </p:nvSpPr>
        <p:spPr/>
        <p:txBody>
          <a:bodyPr/>
          <a:lstStyle/>
          <a:p>
            <a:r>
              <a:rPr lang="en-US"/>
              <a:t>
              </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‹N°›</a:t>
            </a:fld>
            <a:endParaRPr lang="en-US" dirty="0"/>
          </a:p>
        </p:txBody>
      </p:sp>
    </p:spTree>
    <p:extLst>
      <p:ext uri="{BB962C8B-B14F-4D97-AF65-F5344CB8AC3E}">
        <p14:creationId xmlns:p14="http://schemas.microsoft.com/office/powerpoint/2010/main" val="6406461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D56AF19-AE19-4062-830E-CA94F4672532}" type="datetime1">
              <a:rPr lang="en-US" smtClean="0"/>
              <a:t>5/21/2021</a:t>
            </a:fld>
            <a:endParaRPr lang="en-US" dirty="0"/>
          </a:p>
        </p:txBody>
      </p:sp>
      <p:sp>
        <p:nvSpPr>
          <p:cNvPr id="4" name="Footer Placeholder 3"/>
          <p:cNvSpPr>
            <a:spLocks noGrp="1"/>
          </p:cNvSpPr>
          <p:nvPr>
            <p:ph type="ftr" sz="quarter" idx="11"/>
          </p:nvPr>
        </p:nvSpPr>
        <p:spPr/>
        <p:txBody>
          <a:bodyPr/>
          <a:lstStyle/>
          <a:p>
            <a:r>
              <a:rPr lang="en-US"/>
              <a:t>
              </a:t>
            </a:r>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‹N°›</a:t>
            </a:fld>
            <a:endParaRPr lang="en-US" dirty="0"/>
          </a:p>
        </p:txBody>
      </p:sp>
    </p:spTree>
    <p:extLst>
      <p:ext uri="{BB962C8B-B14F-4D97-AF65-F5344CB8AC3E}">
        <p14:creationId xmlns:p14="http://schemas.microsoft.com/office/powerpoint/2010/main" val="3258159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937465-4583-4A7A-98B9-AC73CB0E1C68}" type="datetime1">
              <a:rPr lang="en-US" smtClean="0"/>
              <a:t>5/21/2021</a:t>
            </a:fld>
            <a:endParaRPr lang="en-US" dirty="0"/>
          </a:p>
        </p:txBody>
      </p:sp>
      <p:sp>
        <p:nvSpPr>
          <p:cNvPr id="3" name="Footer Placeholder 2"/>
          <p:cNvSpPr>
            <a:spLocks noGrp="1"/>
          </p:cNvSpPr>
          <p:nvPr>
            <p:ph type="ftr" sz="quarter" idx="11"/>
          </p:nvPr>
        </p:nvSpPr>
        <p:spPr/>
        <p:txBody>
          <a:bodyPr/>
          <a:lstStyle/>
          <a:p>
            <a:r>
              <a:rPr lang="en-US"/>
              <a:t>
              </a:t>
            </a:r>
            <a:endParaRPr lang="en-US" dirty="0"/>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D57F1E4F-1CFF-5643-939E-217C01CDF565}" type="slidenum">
              <a:rPr lang="en-US" smtClean="0"/>
              <a:pPr/>
              <a:t>‹N°›</a:t>
            </a:fld>
            <a:endParaRPr lang="en-US" dirty="0"/>
          </a:p>
        </p:txBody>
      </p:sp>
    </p:spTree>
    <p:extLst>
      <p:ext uri="{BB962C8B-B14F-4D97-AF65-F5344CB8AC3E}">
        <p14:creationId xmlns:p14="http://schemas.microsoft.com/office/powerpoint/2010/main" val="30896210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14" name="Group 13"/>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6" name="Oval 15"/>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0"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295400"/>
            <a:ext cx="2793159" cy="16002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5781146" y="1447800"/>
            <a:ext cx="5190065" cy="4572000"/>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bwMode="gray">
          <a:xfrm>
            <a:off x="1154955" y="2895600"/>
            <a:ext cx="2793158" cy="3129279"/>
          </a:xfrm>
        </p:spPr>
        <p:txBody>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75729031-69DE-412D-A9E3-A94885592F8C}" type="datetime1">
              <a:rPr lang="en-US" smtClean="0"/>
              <a:t>5/21/2021</a:t>
            </a:fld>
            <a:endParaRPr lang="en-US" dirty="0"/>
          </a:p>
        </p:txBody>
      </p:sp>
      <p:sp>
        <p:nvSpPr>
          <p:cNvPr id="6" name="Footer Placeholder 5"/>
          <p:cNvSpPr>
            <a:spLocks noGrp="1"/>
          </p:cNvSpPr>
          <p:nvPr>
            <p:ph type="ftr" sz="quarter" idx="11"/>
          </p:nvPr>
        </p:nvSpPr>
        <p:spPr/>
        <p:txBody>
          <a:bodyPr/>
          <a:lstStyle/>
          <a:p>
            <a:r>
              <a:rPr lang="en-US"/>
              <a:t>
              </a:t>
            </a:r>
            <a:endParaRPr lang="en-US" dirty="0"/>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‹N°›</a:t>
            </a:fld>
            <a:endParaRPr lang="en-US" dirty="0"/>
          </a:p>
        </p:txBody>
      </p:sp>
    </p:spTree>
    <p:extLst>
      <p:ext uri="{BB962C8B-B14F-4D97-AF65-F5344CB8AC3E}">
        <p14:creationId xmlns:p14="http://schemas.microsoft.com/office/powerpoint/2010/main" val="31437845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20" name="Group 19"/>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0"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3907" y="1693332"/>
            <a:ext cx="3860260" cy="173566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bwMode="gray">
          <a:xfrm>
            <a:off x="1154955" y="3657600"/>
            <a:ext cx="3859212" cy="1371600"/>
          </a:xfrm>
        </p:spPr>
        <p:txBody>
          <a:bodyPr>
            <a:normAutofit/>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FC0538-629D-4701-94CA-834227347A1E}" type="datetime1">
              <a:rPr lang="en-US" smtClean="0"/>
              <a:t>5/21/2021</a:t>
            </a:fld>
            <a:endParaRPr lang="en-US" dirty="0"/>
          </a:p>
        </p:txBody>
      </p:sp>
      <p:sp>
        <p:nvSpPr>
          <p:cNvPr id="6" name="Footer Placeholder 5"/>
          <p:cNvSpPr>
            <a:spLocks noGrp="1"/>
          </p:cNvSpPr>
          <p:nvPr>
            <p:ph type="ftr" sz="quarter" idx="11"/>
          </p:nvPr>
        </p:nvSpPr>
        <p:spPr/>
        <p:txBody>
          <a:bodyPr/>
          <a:lstStyle/>
          <a:p>
            <a:r>
              <a:rPr lang="en-US"/>
              <a:t>
              </a:t>
            </a:r>
            <a:endParaRPr lang="en-US" dirty="0"/>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‹N°›</a:t>
            </a:fld>
            <a:endParaRPr lang="en-US" dirty="0"/>
          </a:p>
        </p:txBody>
      </p:sp>
    </p:spTree>
    <p:extLst>
      <p:ext uri="{BB962C8B-B14F-4D97-AF65-F5344CB8AC3E}">
        <p14:creationId xmlns:p14="http://schemas.microsoft.com/office/powerpoint/2010/main" val="3373331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9" name="Group 8"/>
          <p:cNvGrpSpPr/>
          <p:nvPr/>
        </p:nvGrpSpPr>
        <p:grpSpPr>
          <a:xfrm>
            <a:off x="0" y="-2373"/>
            <a:ext cx="12192000" cy="6867027"/>
            <a:chOff x="0" y="-2373"/>
            <a:chExt cx="12192000" cy="6867027"/>
          </a:xfrm>
        </p:grpSpPr>
        <p:sp>
          <p:nvSpPr>
            <p:cNvPr id="26" name="Rectangle 25"/>
            <p:cNvSpPr/>
            <p:nvPr/>
          </p:nvSpPr>
          <p:spPr>
            <a:xfrm>
              <a:off x="0" y="0"/>
              <a:ext cx="12192000" cy="6858000"/>
            </a:xfrm>
            <a:prstGeom prst="rect">
              <a:avLst/>
            </a:prstGeom>
            <a:blipFill>
              <a:blip r:embed="rId19">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0"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2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3" y="973668"/>
            <a:ext cx="8761413" cy="706964"/>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1154955" y="2603500"/>
            <a:ext cx="8761412" cy="34163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650938" y="6394061"/>
            <a:ext cx="990599" cy="304799"/>
          </a:xfrm>
          <a:prstGeom prst="rect">
            <a:avLst/>
          </a:prstGeom>
        </p:spPr>
        <p:txBody>
          <a:bodyPr vert="horz" lIns="91440" tIns="45720" rIns="91440" bIns="45720" rtlCol="0" anchor="t"/>
          <a:lstStyle>
            <a:lvl1pPr algn="r">
              <a:defRPr sz="1000" b="1" i="0">
                <a:solidFill>
                  <a:schemeClr val="accent1"/>
                </a:solidFill>
              </a:defRPr>
            </a:lvl1pPr>
          </a:lstStyle>
          <a:p>
            <a:fld id="{3787BFAF-3E94-4E08-91B2-D73FB958BA4E}" type="datetime1">
              <a:rPr lang="en-US" smtClean="0"/>
              <a:t>5/21/2021</a:t>
            </a:fld>
            <a:endParaRPr lang="en-US" dirty="0"/>
          </a:p>
        </p:txBody>
      </p:sp>
      <p:sp>
        <p:nvSpPr>
          <p:cNvPr id="5" name="Footer Placeholder 4"/>
          <p:cNvSpPr>
            <a:spLocks noGrp="1"/>
          </p:cNvSpPr>
          <p:nvPr>
            <p:ph type="ftr" sz="quarter" idx="3"/>
          </p:nvPr>
        </p:nvSpPr>
        <p:spPr>
          <a:xfrm>
            <a:off x="528358" y="6391838"/>
            <a:ext cx="3859795" cy="304801"/>
          </a:xfrm>
          <a:prstGeom prst="rect">
            <a:avLst/>
          </a:prstGeom>
        </p:spPr>
        <p:txBody>
          <a:bodyPr vert="horz" lIns="91440" tIns="45720" rIns="91440" bIns="45720" rtlCol="0" anchor="b"/>
          <a:lstStyle>
            <a:lvl1pPr algn="l">
              <a:defRPr sz="1000" b="1" i="0">
                <a:solidFill>
                  <a:schemeClr val="accent1"/>
                </a:solidFill>
                <a:latin typeface="+mn-lt"/>
              </a:defRPr>
            </a:lvl1pPr>
          </a:lstStyle>
          <a:p>
            <a:r>
              <a:rPr lang="en-US"/>
              <a:t>
              </a:t>
            </a:r>
            <a:endParaRPr lang="en-US" dirty="0"/>
          </a:p>
        </p:txBody>
      </p:sp>
      <p:sp>
        <p:nvSpPr>
          <p:cNvPr id="22" name="Rectangle 2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bg1"/>
                </a:solidFill>
                <a:latin typeface="+mn-lt"/>
              </a:defRPr>
            </a:lvl1pPr>
          </a:lstStyle>
          <a:p>
            <a:fld id="{D57F1E4F-1CFF-5643-939E-217C01CDF565}" type="slidenum">
              <a:rPr lang="en-US" smtClean="0"/>
              <a:pPr/>
              <a:t>‹N°›</a:t>
            </a:fld>
            <a:endParaRPr lang="en-US" dirty="0"/>
          </a:p>
        </p:txBody>
      </p:sp>
    </p:spTree>
    <p:extLst>
      <p:ext uri="{BB962C8B-B14F-4D97-AF65-F5344CB8AC3E}">
        <p14:creationId xmlns:p14="http://schemas.microsoft.com/office/powerpoint/2010/main" val="3581078184"/>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 id="2147483688" r:id="rId14"/>
    <p:sldLayoutId id="2147483689" r:id="rId15"/>
    <p:sldLayoutId id="2147483690" r:id="rId16"/>
    <p:sldLayoutId id="2147483691" r:id="rId17"/>
  </p:sldLayoutIdLst>
  <p:hf hdr="0" ftr="0" dt="0"/>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s://www.youtube.com/watch?v=BSM8t1aD-Qo"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youtube.com/watch?v=BSM8t1aD-Qo"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jpeg"/><Relationship Id="rId7"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 Id="rId9"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54954" y="2099733"/>
            <a:ext cx="9998467" cy="2677648"/>
          </a:xfrm>
        </p:spPr>
        <p:txBody>
          <a:bodyPr/>
          <a:lstStyle/>
          <a:p>
            <a:r>
              <a:rPr lang="fr-FR" dirty="0"/>
              <a:t>L'Organisation de l'aviation civile internationale (OACI) : Lignes directrices pour les aéroports </a:t>
            </a:r>
            <a:endParaRPr lang="en-US" dirty="0"/>
          </a:p>
        </p:txBody>
      </p:sp>
      <p:sp>
        <p:nvSpPr>
          <p:cNvPr id="3" name="Subtitle 2"/>
          <p:cNvSpPr>
            <a:spLocks noGrp="1"/>
          </p:cNvSpPr>
          <p:nvPr>
            <p:ph type="subTitle" idx="1"/>
          </p:nvPr>
        </p:nvSpPr>
        <p:spPr>
          <a:xfrm>
            <a:off x="1154954" y="4777379"/>
            <a:ext cx="10464021" cy="1612131"/>
          </a:xfrm>
        </p:spPr>
        <p:txBody>
          <a:bodyPr>
            <a:normAutofit/>
          </a:bodyPr>
          <a:lstStyle/>
          <a:p>
            <a:r>
              <a:rPr lang="fr-FR" dirty="0"/>
              <a:t>PROGRAMME DE FORMATION DE MAITRES</a:t>
            </a:r>
            <a:endParaRPr lang="en-US" dirty="0"/>
          </a:p>
          <a:p>
            <a:r>
              <a:rPr lang="en-US" dirty="0"/>
              <a:t>[</a:t>
            </a:r>
            <a:r>
              <a:rPr lang="en-US" dirty="0">
                <a:solidFill>
                  <a:srgbClr val="FF0000"/>
                </a:solidFill>
              </a:rPr>
              <a:t>Date</a:t>
            </a:r>
            <a:r>
              <a:rPr lang="en-US" dirty="0"/>
              <a:t>]</a:t>
            </a:r>
          </a:p>
        </p:txBody>
      </p:sp>
    </p:spTree>
    <p:extLst>
      <p:ext uri="{BB962C8B-B14F-4D97-AF65-F5344CB8AC3E}">
        <p14:creationId xmlns:p14="http://schemas.microsoft.com/office/powerpoint/2010/main" val="3193789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Document 4444 : </a:t>
            </a:r>
            <a:br>
              <a:rPr lang="fr-FR" dirty="0"/>
            </a:br>
            <a:r>
              <a:rPr lang="fr-FR" dirty="0"/>
              <a:t>Gestion de la circulation aérienne</a:t>
            </a:r>
            <a:endParaRPr lang="en-US" dirty="0"/>
          </a:p>
        </p:txBody>
      </p:sp>
      <p:sp>
        <p:nvSpPr>
          <p:cNvPr id="3" name="Content Placeholder 2"/>
          <p:cNvSpPr>
            <a:spLocks noGrp="1"/>
          </p:cNvSpPr>
          <p:nvPr>
            <p:ph idx="1"/>
          </p:nvPr>
        </p:nvSpPr>
        <p:spPr/>
        <p:txBody>
          <a:bodyPr/>
          <a:lstStyle/>
          <a:p>
            <a:r>
              <a:rPr lang="fr-FR" dirty="0"/>
              <a:t>Signaler une suspicion de maladie transmissible</a:t>
            </a:r>
          </a:p>
          <a:p>
            <a:pPr lvl="1"/>
            <a:r>
              <a:rPr lang="fr-FR" dirty="0"/>
              <a:t>Pilote commandant de bord</a:t>
            </a:r>
          </a:p>
          <a:p>
            <a:pPr lvl="1"/>
            <a:r>
              <a:rPr lang="fr-FR" dirty="0"/>
              <a:t>Services de la circulation aérienne</a:t>
            </a:r>
          </a:p>
          <a:p>
            <a:pPr lvl="1"/>
            <a:r>
              <a:rPr lang="fr-FR" dirty="0"/>
              <a:t>Autorité de santé publique</a:t>
            </a:r>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10</a:t>
            </a:fld>
            <a:endParaRPr lang="en-US" dirty="0"/>
          </a:p>
        </p:txBody>
      </p:sp>
      <p:sp>
        <p:nvSpPr>
          <p:cNvPr id="5" name="Rectangle 4"/>
          <p:cNvSpPr/>
          <p:nvPr/>
        </p:nvSpPr>
        <p:spPr>
          <a:xfrm>
            <a:off x="396309" y="4726533"/>
            <a:ext cx="1641953" cy="151661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lgn="ctr"/>
            <a:r>
              <a:rPr lang="fr-FR" sz="1400" dirty="0"/>
              <a:t>Pilote commandant de bord</a:t>
            </a:r>
          </a:p>
        </p:txBody>
      </p:sp>
      <p:sp>
        <p:nvSpPr>
          <p:cNvPr id="6" name="Rectangle 5"/>
          <p:cNvSpPr/>
          <p:nvPr/>
        </p:nvSpPr>
        <p:spPr>
          <a:xfrm>
            <a:off x="2522483" y="4726533"/>
            <a:ext cx="1984971" cy="151661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lgn="ctr"/>
            <a:r>
              <a:rPr lang="fr-FR" sz="1400" dirty="0"/>
              <a:t>Services de la circulation aérienne</a:t>
            </a:r>
          </a:p>
        </p:txBody>
      </p:sp>
      <p:sp>
        <p:nvSpPr>
          <p:cNvPr id="7" name="Rectangle 6"/>
          <p:cNvSpPr/>
          <p:nvPr/>
        </p:nvSpPr>
        <p:spPr>
          <a:xfrm>
            <a:off x="5330727" y="4726533"/>
            <a:ext cx="1645920" cy="151661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dirty="0"/>
              <a:t>Destination/</a:t>
            </a:r>
          </a:p>
          <a:p>
            <a:pPr algn="ctr"/>
            <a:r>
              <a:rPr lang="fr-FR" sz="1600" dirty="0"/>
              <a:t>Départ ATS</a:t>
            </a:r>
          </a:p>
        </p:txBody>
      </p:sp>
      <p:sp>
        <p:nvSpPr>
          <p:cNvPr id="8" name="Rectangle 7"/>
          <p:cNvSpPr/>
          <p:nvPr/>
        </p:nvSpPr>
        <p:spPr>
          <a:xfrm>
            <a:off x="7748932" y="4720078"/>
            <a:ext cx="1645920" cy="152306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dirty="0">
                <a:solidFill>
                  <a:srgbClr val="FF0000"/>
                </a:solidFill>
              </a:rPr>
              <a:t>[Agence sanitaire du PDE],</a:t>
            </a:r>
          </a:p>
          <a:p>
            <a:pPr algn="ctr"/>
            <a:r>
              <a:rPr lang="fr-FR" sz="1400" dirty="0">
                <a:solidFill>
                  <a:schemeClr val="bg1"/>
                </a:solidFill>
              </a:rPr>
              <a:t>Opérateur d'aéronef,</a:t>
            </a:r>
          </a:p>
          <a:p>
            <a:pPr algn="ctr"/>
            <a:r>
              <a:rPr lang="fr-FR" sz="1400" dirty="0">
                <a:solidFill>
                  <a:schemeClr val="bg1"/>
                </a:solidFill>
              </a:rPr>
              <a:t>Autorité de l'aérodrome</a:t>
            </a:r>
          </a:p>
        </p:txBody>
      </p:sp>
      <p:sp>
        <p:nvSpPr>
          <p:cNvPr id="9" name="Right Arrow 8"/>
          <p:cNvSpPr/>
          <p:nvPr/>
        </p:nvSpPr>
        <p:spPr>
          <a:xfrm>
            <a:off x="2155265" y="5170017"/>
            <a:ext cx="538005" cy="484632"/>
          </a:xfrm>
          <a:prstGeom prst="rightArrow">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ight Arrow 9"/>
          <p:cNvSpPr/>
          <p:nvPr/>
        </p:nvSpPr>
        <p:spPr>
          <a:xfrm>
            <a:off x="4675582" y="5170017"/>
            <a:ext cx="538005" cy="484632"/>
          </a:xfrm>
          <a:prstGeom prst="rightArrow">
            <a:avLst/>
          </a:prstGeom>
          <a:solidFill>
            <a:srgbClr val="FFC000"/>
          </a:solid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dirty="0"/>
          </a:p>
        </p:txBody>
      </p:sp>
      <p:sp>
        <p:nvSpPr>
          <p:cNvPr id="11" name="Right Arrow 10"/>
          <p:cNvSpPr/>
          <p:nvPr/>
        </p:nvSpPr>
        <p:spPr>
          <a:xfrm>
            <a:off x="7093787" y="5170017"/>
            <a:ext cx="538005" cy="484632"/>
          </a:xfrm>
          <a:prstGeom prst="rightArrow">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p:cNvSpPr/>
          <p:nvPr/>
        </p:nvSpPr>
        <p:spPr>
          <a:xfrm>
            <a:off x="10217745" y="4720078"/>
            <a:ext cx="1730348" cy="152306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dirty="0"/>
              <a:t>Représentant de la compagnie aérienne, Autorité de l'aérodrome</a:t>
            </a:r>
            <a:endParaRPr lang="en-US" sz="1600" dirty="0"/>
          </a:p>
        </p:txBody>
      </p:sp>
      <p:sp>
        <p:nvSpPr>
          <p:cNvPr id="13" name="Right Arrow 12"/>
          <p:cNvSpPr/>
          <p:nvPr/>
        </p:nvSpPr>
        <p:spPr>
          <a:xfrm>
            <a:off x="9532187" y="5182717"/>
            <a:ext cx="538005" cy="484632"/>
          </a:xfrm>
          <a:prstGeom prst="rightArrow">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6424355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Document 4444 tel qu'il est écrit dans une POS.</a:t>
            </a:r>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11</a:t>
            </a:fld>
            <a:endParaRPr lang="en-US" dirty="0"/>
          </a:p>
        </p:txBody>
      </p:sp>
      <p:sp>
        <p:nvSpPr>
          <p:cNvPr id="15" name="Content Placeholder 2"/>
          <p:cNvSpPr txBox="1">
            <a:spLocks/>
          </p:cNvSpPr>
          <p:nvPr/>
        </p:nvSpPr>
        <p:spPr>
          <a:xfrm>
            <a:off x="635226" y="3038370"/>
            <a:ext cx="4336824" cy="824970"/>
          </a:xfrm>
          <a:prstGeom prst="rect">
            <a:avLst/>
          </a:prstGeom>
        </p:spPr>
        <p:txBody>
          <a:bodyPr vert="horz" lIns="91440" tIns="45720" rIns="91440" bIns="45720" rtlCol="0">
            <a:normAutofit fontScale="92500" lnSpcReduction="10000"/>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pPr marL="0" indent="0">
              <a:buNone/>
            </a:pPr>
            <a:r>
              <a:rPr lang="fr-FR" b="1" dirty="0"/>
              <a:t>Procédure de signalement d'une personne soupçonnée d'être malade à bord d'un avion</a:t>
            </a:r>
            <a:endParaRPr lang="en-US" b="1" dirty="0"/>
          </a:p>
        </p:txBody>
      </p:sp>
      <p:pic>
        <p:nvPicPr>
          <p:cNvPr id="8" name="Picture 7"/>
          <p:cNvPicPr>
            <a:picLocks noChangeAspect="1"/>
          </p:cNvPicPr>
          <p:nvPr/>
        </p:nvPicPr>
        <p:blipFill>
          <a:blip r:embed="rId3"/>
          <a:stretch>
            <a:fillRect/>
          </a:stretch>
        </p:blipFill>
        <p:spPr>
          <a:xfrm>
            <a:off x="5723389" y="2266949"/>
            <a:ext cx="5738142" cy="4358589"/>
          </a:xfrm>
          <a:prstGeom prst="rect">
            <a:avLst/>
          </a:prstGeom>
        </p:spPr>
      </p:pic>
      <p:pic>
        <p:nvPicPr>
          <p:cNvPr id="9" name="Picture 8"/>
          <p:cNvPicPr>
            <a:picLocks noChangeAspect="1"/>
          </p:cNvPicPr>
          <p:nvPr/>
        </p:nvPicPr>
        <p:blipFill>
          <a:blip r:embed="rId4"/>
          <a:stretch>
            <a:fillRect/>
          </a:stretch>
        </p:blipFill>
        <p:spPr>
          <a:xfrm>
            <a:off x="4972050" y="5478778"/>
            <a:ext cx="3486150" cy="1146760"/>
          </a:xfrm>
          <a:prstGeom prst="rect">
            <a:avLst/>
          </a:prstGeom>
        </p:spPr>
      </p:pic>
    </p:spTree>
    <p:extLst>
      <p:ext uri="{BB962C8B-B14F-4D97-AF65-F5344CB8AC3E}">
        <p14:creationId xmlns:p14="http://schemas.microsoft.com/office/powerpoint/2010/main" val="34602855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Annexe 14 : Conception et exploitation des aérodromes</a:t>
            </a:r>
            <a:endParaRPr lang="en-US" dirty="0"/>
          </a:p>
        </p:txBody>
      </p:sp>
      <p:sp>
        <p:nvSpPr>
          <p:cNvPr id="3" name="Content Placeholder 2"/>
          <p:cNvSpPr>
            <a:spLocks noGrp="1"/>
          </p:cNvSpPr>
          <p:nvPr>
            <p:ph idx="1"/>
          </p:nvPr>
        </p:nvSpPr>
        <p:spPr>
          <a:xfrm>
            <a:off x="589471" y="2314742"/>
            <a:ext cx="8135097" cy="3416300"/>
          </a:xfrm>
        </p:spPr>
        <p:txBody>
          <a:bodyPr/>
          <a:lstStyle/>
          <a:p>
            <a:r>
              <a:rPr lang="fr-FR" dirty="0"/>
              <a:t>Plan d'urgence d'aérodrome (PEA)</a:t>
            </a:r>
          </a:p>
          <a:p>
            <a:pPr lvl="1"/>
            <a:r>
              <a:rPr lang="fr-FR" dirty="0"/>
              <a:t>Inclut tous types d'urgences liées aux avions.</a:t>
            </a:r>
          </a:p>
          <a:p>
            <a:r>
              <a:rPr lang="fr-FR" dirty="0"/>
              <a:t>Coordination des actions et des organismes impliqués dans une situation d'urgence </a:t>
            </a:r>
          </a:p>
          <a:p>
            <a:pPr lvl="1"/>
            <a:r>
              <a:rPr lang="fr-FR" dirty="0"/>
              <a:t>Rôles et responsabilités</a:t>
            </a:r>
          </a:p>
          <a:p>
            <a:pPr lvl="1"/>
            <a:r>
              <a:rPr lang="fr-FR" dirty="0"/>
              <a:t>Informations sur les contacts</a:t>
            </a:r>
          </a:p>
          <a:p>
            <a:r>
              <a:rPr lang="fr-FR" dirty="0"/>
              <a:t>Tests périodiques du plan</a:t>
            </a:r>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12</a:t>
            </a:fld>
            <a:endParaRPr lang="en-US" dirty="0"/>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686800" y="2314742"/>
            <a:ext cx="3116179" cy="1246472"/>
          </a:xfrm>
          <a:prstGeom prst="rect">
            <a:avLst/>
          </a:prstGeom>
        </p:spPr>
      </p:pic>
      <p:pic>
        <p:nvPicPr>
          <p:cNvPr id="8" name="Picture 7"/>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8724568" y="3850105"/>
            <a:ext cx="3078411" cy="1588168"/>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75546" y="3669632"/>
            <a:ext cx="2525850" cy="1859104"/>
          </a:xfrm>
          <a:prstGeom prst="rect">
            <a:avLst/>
          </a:prstGeom>
        </p:spPr>
      </p:pic>
    </p:spTree>
    <p:extLst>
      <p:ext uri="{BB962C8B-B14F-4D97-AF65-F5344CB8AC3E}">
        <p14:creationId xmlns:p14="http://schemas.microsoft.com/office/powerpoint/2010/main" val="28948368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985C41-F921-4974-92DF-97957CB501A2}"/>
              </a:ext>
            </a:extLst>
          </p:cNvPr>
          <p:cNvSpPr>
            <a:spLocks noGrp="1"/>
          </p:cNvSpPr>
          <p:nvPr>
            <p:ph type="title"/>
          </p:nvPr>
        </p:nvSpPr>
        <p:spPr/>
        <p:txBody>
          <a:bodyPr/>
          <a:lstStyle/>
          <a:p>
            <a:r>
              <a:rPr lang="fr-FR" dirty="0"/>
              <a:t>D'autres actions prises par l'OACI</a:t>
            </a:r>
            <a:endParaRPr lang="en-GB" dirty="0"/>
          </a:p>
        </p:txBody>
      </p:sp>
      <p:sp>
        <p:nvSpPr>
          <p:cNvPr id="3" name="Content Placeholder 2">
            <a:extLst>
              <a:ext uri="{FF2B5EF4-FFF2-40B4-BE49-F238E27FC236}">
                <a16:creationId xmlns:a16="http://schemas.microsoft.com/office/drawing/2014/main" id="{2509268D-AF84-4F1B-9E8C-7424AEC1A882}"/>
              </a:ext>
            </a:extLst>
          </p:cNvPr>
          <p:cNvSpPr>
            <a:spLocks noGrp="1"/>
          </p:cNvSpPr>
          <p:nvPr>
            <p:ph idx="1"/>
          </p:nvPr>
        </p:nvSpPr>
        <p:spPr/>
        <p:txBody>
          <a:bodyPr>
            <a:normAutofit fontScale="92500" lnSpcReduction="10000"/>
          </a:bodyPr>
          <a:lstStyle/>
          <a:p>
            <a:pPr lvl="0" defTabSz="914400">
              <a:spcBef>
                <a:spcPct val="20000"/>
              </a:spcBef>
              <a:buClrTx/>
              <a:buSzTx/>
              <a:buFont typeface="Arial" pitchFamily="34" charset="0"/>
              <a:buChar char="•"/>
              <a:defRPr/>
            </a:pPr>
            <a:r>
              <a:rPr lang="fr-FR" sz="2000" b="1" dirty="0">
                <a:solidFill>
                  <a:srgbClr val="006EB7"/>
                </a:solidFill>
                <a:latin typeface="Arial" pitchFamily="34" charset="0"/>
                <a:cs typeface="Arial" pitchFamily="34" charset="0"/>
              </a:rPr>
              <a:t>Lignes directrices pour les États</a:t>
            </a:r>
            <a:endParaRPr lang="en-US" sz="1000" b="1" dirty="0">
              <a:solidFill>
                <a:srgbClr val="006EB7"/>
              </a:solidFill>
              <a:latin typeface="Arial" pitchFamily="34" charset="0"/>
              <a:cs typeface="Arial" pitchFamily="34" charset="0"/>
            </a:endParaRPr>
          </a:p>
          <a:p>
            <a:pPr lvl="1" defTabSz="914400">
              <a:spcBef>
                <a:spcPct val="20000"/>
              </a:spcBef>
              <a:buClrTx/>
              <a:buSzTx/>
              <a:buFont typeface="Arial" pitchFamily="34" charset="0"/>
              <a:buChar char="–"/>
              <a:defRPr/>
            </a:pPr>
            <a:r>
              <a:rPr lang="fr-FR" sz="1800" dirty="0">
                <a:solidFill>
                  <a:srgbClr val="5A6870"/>
                </a:solidFill>
                <a:latin typeface="Arial" pitchFamily="34" charset="0"/>
                <a:cs typeface="Arial" pitchFamily="34" charset="0"/>
              </a:rPr>
              <a:t>Lignes directrices pour les Etats concernant la gestion des maladies transmissibles présentant un risque grave pour la santé publique</a:t>
            </a:r>
          </a:p>
          <a:p>
            <a:pPr marL="457200" lvl="1" indent="0" defTabSz="914400">
              <a:spcBef>
                <a:spcPct val="20000"/>
              </a:spcBef>
              <a:buClrTx/>
              <a:buSzTx/>
              <a:buNone/>
              <a:defRPr/>
            </a:pPr>
            <a:endParaRPr lang="fr-FR" sz="1700" dirty="0">
              <a:solidFill>
                <a:srgbClr val="5A6870"/>
              </a:solidFill>
              <a:latin typeface="Arial" pitchFamily="34" charset="0"/>
              <a:cs typeface="Arial" pitchFamily="34" charset="0"/>
            </a:endParaRPr>
          </a:p>
          <a:p>
            <a:pPr lvl="2" defTabSz="914400">
              <a:spcBef>
                <a:spcPct val="20000"/>
              </a:spcBef>
              <a:buClrTx/>
              <a:buSzTx/>
              <a:buFont typeface="Arial" panose="020B0604020202020204" pitchFamily="34" charset="0"/>
              <a:buChar char="•"/>
              <a:defRPr/>
            </a:pPr>
            <a:r>
              <a:rPr lang="fr-FR" sz="1700" i="1" dirty="0">
                <a:solidFill>
                  <a:srgbClr val="5A6870"/>
                </a:solidFill>
                <a:latin typeface="Arial" pitchFamily="34" charset="0"/>
                <a:cs typeface="Arial" pitchFamily="34" charset="0"/>
              </a:rPr>
              <a:t>Préparation générale, </a:t>
            </a:r>
            <a:r>
              <a:rPr lang="fr-FR" sz="1700" i="1" dirty="0">
                <a:solidFill>
                  <a:srgbClr val="FF0000"/>
                </a:solidFill>
                <a:latin typeface="Arial" pitchFamily="34" charset="0"/>
                <a:cs typeface="Arial" pitchFamily="34" charset="0"/>
              </a:rPr>
              <a:t>préparation des aéroports</a:t>
            </a:r>
            <a:r>
              <a:rPr lang="fr-FR" sz="1700" i="1" dirty="0">
                <a:solidFill>
                  <a:srgbClr val="5A6870"/>
                </a:solidFill>
                <a:latin typeface="Arial" pitchFamily="34" charset="0"/>
                <a:cs typeface="Arial" pitchFamily="34" charset="0"/>
              </a:rPr>
              <a:t>, préparation des compagnies aériennes, procédure de signalement de maladies transmissibles suspectes à bord d'un avion ou d'autres problèmes de santé publique</a:t>
            </a:r>
            <a:endParaRPr lang="fr-FR" sz="1900" dirty="0">
              <a:solidFill>
                <a:srgbClr val="5A6870"/>
              </a:solidFill>
              <a:latin typeface="Arial" pitchFamily="34" charset="0"/>
              <a:cs typeface="Arial" pitchFamily="34" charset="0"/>
            </a:endParaRPr>
          </a:p>
          <a:p>
            <a:pPr lvl="1" defTabSz="914400">
              <a:spcBef>
                <a:spcPct val="20000"/>
              </a:spcBef>
              <a:buClrTx/>
              <a:buSzTx/>
              <a:buFont typeface="Arial" pitchFamily="34" charset="0"/>
              <a:buChar char="–"/>
              <a:defRPr/>
            </a:pPr>
            <a:r>
              <a:rPr lang="fr-FR" sz="1800" dirty="0">
                <a:solidFill>
                  <a:srgbClr val="5A6870"/>
                </a:solidFill>
                <a:latin typeface="Arial" pitchFamily="34" charset="0"/>
                <a:cs typeface="Arial" pitchFamily="34" charset="0"/>
              </a:rPr>
              <a:t>Modèle de plan de préparation aux urgences de santé publique dans le domaine de l'aviation</a:t>
            </a:r>
          </a:p>
          <a:p>
            <a:pPr lvl="1" defTabSz="914400">
              <a:spcBef>
                <a:spcPct val="20000"/>
              </a:spcBef>
              <a:buClrTx/>
              <a:buSzTx/>
              <a:buFont typeface="Arial" pitchFamily="34" charset="0"/>
              <a:buChar char="–"/>
              <a:defRPr/>
            </a:pPr>
            <a:r>
              <a:rPr lang="fr-FR" sz="1800" dirty="0">
                <a:solidFill>
                  <a:srgbClr val="5A6870"/>
                </a:solidFill>
                <a:latin typeface="Arial" pitchFamily="34" charset="0"/>
                <a:cs typeface="Arial" pitchFamily="34" charset="0"/>
              </a:rPr>
              <a:t>Glossaire des termes de l'aviation et de la santé publique</a:t>
            </a:r>
            <a:endParaRPr lang="en-US" sz="800" dirty="0">
              <a:solidFill>
                <a:srgbClr val="5A6870"/>
              </a:solidFill>
              <a:latin typeface="Arial" pitchFamily="34" charset="0"/>
              <a:cs typeface="Arial" pitchFamily="34" charset="0"/>
            </a:endParaRPr>
          </a:p>
          <a:p>
            <a:pPr marL="342900" lvl="1" indent="-342900" defTabSz="914400">
              <a:spcBef>
                <a:spcPct val="20000"/>
              </a:spcBef>
              <a:buClrTx/>
              <a:buSzTx/>
              <a:buFont typeface="Arial" pitchFamily="34" charset="0"/>
              <a:buChar char="•"/>
              <a:defRPr/>
            </a:pPr>
            <a:r>
              <a:rPr lang="fr-FR" sz="2000" b="1" dirty="0">
                <a:solidFill>
                  <a:srgbClr val="006EB7"/>
                </a:solidFill>
                <a:latin typeface="Arial" pitchFamily="34" charset="0"/>
                <a:cs typeface="Arial" pitchFamily="34" charset="0"/>
              </a:rPr>
              <a:t>USOAP: </a:t>
            </a:r>
            <a:r>
              <a:rPr lang="fr-FR" sz="1800" i="1" dirty="0">
                <a:solidFill>
                  <a:srgbClr val="5A6870"/>
                </a:solidFill>
                <a:latin typeface="Arial" pitchFamily="34" charset="0"/>
                <a:cs typeface="Arial" pitchFamily="34" charset="0"/>
              </a:rPr>
              <a:t>Des questions sur la planification de la préparation aux urgences de santé publique sont incluses dans </a:t>
            </a:r>
            <a:r>
              <a:rPr lang="fr-FR" sz="1800" b="1" i="1" dirty="0">
                <a:solidFill>
                  <a:srgbClr val="FF0000"/>
                </a:solidFill>
                <a:latin typeface="Arial" pitchFamily="34" charset="0"/>
                <a:cs typeface="Arial" pitchFamily="34" charset="0"/>
              </a:rPr>
              <a:t>le programme d'audit de l'OACI.</a:t>
            </a:r>
            <a:endParaRPr lang="en-US" sz="1800" b="1" i="1" dirty="0">
              <a:solidFill>
                <a:srgbClr val="FF0000"/>
              </a:solidFill>
              <a:latin typeface="Arial" pitchFamily="34" charset="0"/>
              <a:cs typeface="Arial" pitchFamily="34" charset="0"/>
            </a:endParaRPr>
          </a:p>
          <a:p>
            <a:pPr marL="0" lvl="0" indent="0" defTabSz="914400">
              <a:spcBef>
                <a:spcPct val="20000"/>
              </a:spcBef>
              <a:buClrTx/>
              <a:buSzTx/>
              <a:buNone/>
              <a:defRPr/>
            </a:pPr>
            <a:endParaRPr lang="en-US" b="1" dirty="0">
              <a:solidFill>
                <a:srgbClr val="006EB7"/>
              </a:solidFill>
              <a:latin typeface="Arial" pitchFamily="34" charset="0"/>
              <a:cs typeface="Arial" pitchFamily="34" charset="0"/>
            </a:endParaRPr>
          </a:p>
          <a:p>
            <a:pPr lvl="0" defTabSz="914400">
              <a:spcBef>
                <a:spcPct val="20000"/>
              </a:spcBef>
              <a:buClrTx/>
              <a:buSzTx/>
              <a:buFont typeface="Arial" pitchFamily="34" charset="0"/>
              <a:buChar char="•"/>
              <a:defRPr/>
            </a:pPr>
            <a:endParaRPr lang="en-US" b="1" dirty="0">
              <a:solidFill>
                <a:srgbClr val="006EB7"/>
              </a:solidFill>
              <a:latin typeface="Arial" pitchFamily="34" charset="0"/>
              <a:cs typeface="Arial" pitchFamily="34" charset="0"/>
            </a:endParaRPr>
          </a:p>
          <a:p>
            <a:endParaRPr lang="en-GB" dirty="0"/>
          </a:p>
        </p:txBody>
      </p:sp>
      <p:sp>
        <p:nvSpPr>
          <p:cNvPr id="4" name="Slide Number Placeholder 3">
            <a:extLst>
              <a:ext uri="{FF2B5EF4-FFF2-40B4-BE49-F238E27FC236}">
                <a16:creationId xmlns:a16="http://schemas.microsoft.com/office/drawing/2014/main" id="{3C14EB38-F63C-498F-8B71-2F88635121F3}"/>
              </a:ext>
            </a:extLst>
          </p:cNvPr>
          <p:cNvSpPr>
            <a:spLocks noGrp="1"/>
          </p:cNvSpPr>
          <p:nvPr>
            <p:ph type="sldNum" sz="quarter" idx="12"/>
          </p:nvPr>
        </p:nvSpPr>
        <p:spPr/>
        <p:txBody>
          <a:bodyPr/>
          <a:lstStyle/>
          <a:p>
            <a:fld id="{D57F1E4F-1CFF-5643-939E-217C01CDF565}" type="slidenum">
              <a:rPr lang="en-US" smtClean="0"/>
              <a:pPr/>
              <a:t>13</a:t>
            </a:fld>
            <a:endParaRPr lang="en-US" dirty="0"/>
          </a:p>
        </p:txBody>
      </p:sp>
    </p:spTree>
    <p:extLst>
      <p:ext uri="{BB962C8B-B14F-4D97-AF65-F5344CB8AC3E}">
        <p14:creationId xmlns:p14="http://schemas.microsoft.com/office/powerpoint/2010/main" val="42581691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9120" y="2287680"/>
            <a:ext cx="4351023" cy="2283824"/>
          </a:xfrm>
        </p:spPr>
        <p:txBody>
          <a:bodyPr/>
          <a:lstStyle/>
          <a:p>
            <a:r>
              <a:rPr lang="fr-FR" dirty="0"/>
              <a:t>CAPSCA : Comment cela s'applique-t-il à moi ?</a:t>
            </a:r>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14</a:t>
            </a:fld>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64787" y="1818448"/>
            <a:ext cx="4668061" cy="3206004"/>
          </a:xfrm>
          <a:prstGeom prst="rect">
            <a:avLst/>
          </a:prstGeom>
        </p:spPr>
      </p:pic>
    </p:spTree>
    <p:extLst>
      <p:ext uri="{BB962C8B-B14F-4D97-AF65-F5344CB8AC3E}">
        <p14:creationId xmlns:p14="http://schemas.microsoft.com/office/powerpoint/2010/main" val="11188332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104F06-B3BA-405A-A9F7-EADDCF3CFA99}"/>
              </a:ext>
            </a:extLst>
          </p:cNvPr>
          <p:cNvSpPr>
            <a:spLocks noGrp="1"/>
          </p:cNvSpPr>
          <p:nvPr>
            <p:ph type="title"/>
          </p:nvPr>
        </p:nvSpPr>
        <p:spPr/>
        <p:txBody>
          <a:bodyPr/>
          <a:lstStyle/>
          <a:p>
            <a:r>
              <a:rPr lang="fr-FR" dirty="0"/>
              <a:t>Qu'est-ce que CAPSCA ?</a:t>
            </a:r>
          </a:p>
        </p:txBody>
      </p:sp>
      <p:sp>
        <p:nvSpPr>
          <p:cNvPr id="3" name="Content Placeholder 2">
            <a:extLst>
              <a:ext uri="{FF2B5EF4-FFF2-40B4-BE49-F238E27FC236}">
                <a16:creationId xmlns:a16="http://schemas.microsoft.com/office/drawing/2014/main" id="{4D5C92E0-13AC-4BA1-9A0C-0D23C68B0073}"/>
              </a:ext>
            </a:extLst>
          </p:cNvPr>
          <p:cNvSpPr>
            <a:spLocks noGrp="1"/>
          </p:cNvSpPr>
          <p:nvPr>
            <p:ph idx="1"/>
          </p:nvPr>
        </p:nvSpPr>
        <p:spPr/>
        <p:txBody>
          <a:bodyPr/>
          <a:lstStyle/>
          <a:p>
            <a:r>
              <a:rPr lang="fr-FR" u="sng" dirty="0"/>
              <a:t>Nom original</a:t>
            </a:r>
          </a:p>
          <a:p>
            <a:pPr marL="400050" lvl="1" indent="0">
              <a:buNone/>
            </a:pPr>
            <a:r>
              <a:rPr lang="fr-FR" sz="1800" dirty="0"/>
              <a:t>Dispositif de coopération pour la prévention de la propagation des maladies transmissibles par voie aérienne </a:t>
            </a:r>
          </a:p>
          <a:p>
            <a:endParaRPr lang="fr-FR" u="sng" dirty="0"/>
          </a:p>
          <a:p>
            <a:r>
              <a:rPr lang="fr-FR" u="sng" dirty="0"/>
              <a:t>Nouveau nom (2013)</a:t>
            </a:r>
          </a:p>
          <a:p>
            <a:pPr marL="400050" lvl="1" indent="0">
              <a:buNone/>
            </a:pPr>
            <a:r>
              <a:rPr lang="fr-FR" sz="1800" dirty="0"/>
              <a:t>Dispositif de </a:t>
            </a:r>
            <a:r>
              <a:rPr lang="fr-FR" sz="1800" b="1" u="sng" dirty="0"/>
              <a:t>collaboration</a:t>
            </a:r>
            <a:r>
              <a:rPr lang="fr-FR" sz="1800" dirty="0"/>
              <a:t> pour la prévention et </a:t>
            </a:r>
            <a:r>
              <a:rPr lang="fr-FR" sz="1800" b="1" u="sng" dirty="0"/>
              <a:t>la gestion des événements de santé publique</a:t>
            </a:r>
            <a:r>
              <a:rPr lang="fr-FR" sz="1800" dirty="0"/>
              <a:t> dans </a:t>
            </a:r>
            <a:r>
              <a:rPr lang="fr-FR" sz="1800" b="1" u="sng" dirty="0"/>
              <a:t>l'aviation</a:t>
            </a:r>
            <a:r>
              <a:rPr lang="fr-FR" sz="1800" dirty="0"/>
              <a:t> civile</a:t>
            </a:r>
            <a:endParaRPr lang="en-GB" sz="1800" dirty="0"/>
          </a:p>
        </p:txBody>
      </p:sp>
      <p:sp>
        <p:nvSpPr>
          <p:cNvPr id="4" name="Slide Number Placeholder 3">
            <a:extLst>
              <a:ext uri="{FF2B5EF4-FFF2-40B4-BE49-F238E27FC236}">
                <a16:creationId xmlns:a16="http://schemas.microsoft.com/office/drawing/2014/main" id="{1843A8BE-901A-4E89-9E2D-44DC1A0360CE}"/>
              </a:ext>
            </a:extLst>
          </p:cNvPr>
          <p:cNvSpPr>
            <a:spLocks noGrp="1"/>
          </p:cNvSpPr>
          <p:nvPr>
            <p:ph type="sldNum" sz="quarter" idx="12"/>
          </p:nvPr>
        </p:nvSpPr>
        <p:spPr/>
        <p:txBody>
          <a:bodyPr/>
          <a:lstStyle/>
          <a:p>
            <a:fld id="{D57F1E4F-1CFF-5643-939E-217C01CDF565}" type="slidenum">
              <a:rPr lang="en-US" smtClean="0"/>
              <a:pPr/>
              <a:t>15</a:t>
            </a:fld>
            <a:endParaRPr lang="en-US" dirty="0"/>
          </a:p>
        </p:txBody>
      </p:sp>
    </p:spTree>
    <p:extLst>
      <p:ext uri="{BB962C8B-B14F-4D97-AF65-F5344CB8AC3E}">
        <p14:creationId xmlns:p14="http://schemas.microsoft.com/office/powerpoint/2010/main" val="4633466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1B2087-60EB-4838-806A-6B9B54549E98}"/>
              </a:ext>
            </a:extLst>
          </p:cNvPr>
          <p:cNvSpPr>
            <a:spLocks noGrp="1"/>
          </p:cNvSpPr>
          <p:nvPr>
            <p:ph type="title"/>
          </p:nvPr>
        </p:nvSpPr>
        <p:spPr/>
        <p:txBody>
          <a:bodyPr/>
          <a:lstStyle/>
          <a:p>
            <a:r>
              <a:rPr lang="en-US" dirty="0"/>
              <a:t>CAPSCA</a:t>
            </a:r>
            <a:endParaRPr lang="en-GB" dirty="0"/>
          </a:p>
        </p:txBody>
      </p:sp>
      <p:sp>
        <p:nvSpPr>
          <p:cNvPr id="3" name="Content Placeholder 2">
            <a:extLst>
              <a:ext uri="{FF2B5EF4-FFF2-40B4-BE49-F238E27FC236}">
                <a16:creationId xmlns:a16="http://schemas.microsoft.com/office/drawing/2014/main" id="{F12DB900-1C75-4E48-BD63-D79847D6B047}"/>
              </a:ext>
            </a:extLst>
          </p:cNvPr>
          <p:cNvSpPr>
            <a:spLocks noGrp="1"/>
          </p:cNvSpPr>
          <p:nvPr>
            <p:ph sz="half" idx="1"/>
          </p:nvPr>
        </p:nvSpPr>
        <p:spPr>
          <a:xfrm>
            <a:off x="1154954" y="2603500"/>
            <a:ext cx="5495228" cy="3416301"/>
          </a:xfrm>
        </p:spPr>
        <p:txBody>
          <a:bodyPr>
            <a:normAutofit lnSpcReduction="10000"/>
          </a:bodyPr>
          <a:lstStyle/>
          <a:p>
            <a:r>
              <a:rPr lang="fr-FR" sz="2400" dirty="0"/>
              <a:t>Initiative mondiale de l'Organisation de l'aviation civile internationale (OACI) visant à améliorer la planification de la préparation et les interventions en cas d'événements de santé publique qui touchent le secteur de l'aviation, tels qu'une épidémie ou un accident nucléaire.</a:t>
            </a:r>
            <a:endParaRPr lang="en-GB" sz="2400" dirty="0"/>
          </a:p>
        </p:txBody>
      </p:sp>
      <p:sp>
        <p:nvSpPr>
          <p:cNvPr id="4" name="Slide Number Placeholder 3">
            <a:extLst>
              <a:ext uri="{FF2B5EF4-FFF2-40B4-BE49-F238E27FC236}">
                <a16:creationId xmlns:a16="http://schemas.microsoft.com/office/drawing/2014/main" id="{47AD0E8A-FB66-4738-82B6-A67825A0E031}"/>
              </a:ext>
            </a:extLst>
          </p:cNvPr>
          <p:cNvSpPr>
            <a:spLocks noGrp="1"/>
          </p:cNvSpPr>
          <p:nvPr>
            <p:ph type="sldNum" sz="quarter" idx="12"/>
          </p:nvPr>
        </p:nvSpPr>
        <p:spPr/>
        <p:txBody>
          <a:bodyPr/>
          <a:lstStyle/>
          <a:p>
            <a:fld id="{D57F1E4F-1CFF-5643-939E-217C01CDF565}" type="slidenum">
              <a:rPr lang="en-US" smtClean="0"/>
              <a:pPr/>
              <a:t>16</a:t>
            </a:fld>
            <a:endParaRPr lang="en-US" dirty="0"/>
          </a:p>
        </p:txBody>
      </p:sp>
      <p:pic>
        <p:nvPicPr>
          <p:cNvPr id="6" name="Picture 4">
            <a:extLst>
              <a:ext uri="{FF2B5EF4-FFF2-40B4-BE49-F238E27FC236}">
                <a16:creationId xmlns:a16="http://schemas.microsoft.com/office/drawing/2014/main" id="{389C6889-87B2-4D37-8E13-4200166AA13B}"/>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805074" y="2603499"/>
            <a:ext cx="5527885" cy="39587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976156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DDBE7E-3182-41D5-94BC-DEE1FD3B4F6F}"/>
              </a:ext>
            </a:extLst>
          </p:cNvPr>
          <p:cNvSpPr>
            <a:spLocks noGrp="1"/>
          </p:cNvSpPr>
          <p:nvPr>
            <p:ph type="title"/>
          </p:nvPr>
        </p:nvSpPr>
        <p:spPr/>
        <p:txBody>
          <a:bodyPr/>
          <a:lstStyle/>
          <a:p>
            <a:r>
              <a:rPr lang="fr-FR" dirty="0"/>
              <a:t>Pourquoi le CAPSCA ?</a:t>
            </a:r>
          </a:p>
        </p:txBody>
      </p:sp>
      <p:sp>
        <p:nvSpPr>
          <p:cNvPr id="3" name="Content Placeholder 2">
            <a:extLst>
              <a:ext uri="{FF2B5EF4-FFF2-40B4-BE49-F238E27FC236}">
                <a16:creationId xmlns:a16="http://schemas.microsoft.com/office/drawing/2014/main" id="{6C2AC149-574E-4218-AFE5-CC74468EBAE5}"/>
              </a:ext>
            </a:extLst>
          </p:cNvPr>
          <p:cNvSpPr>
            <a:spLocks noGrp="1"/>
          </p:cNvSpPr>
          <p:nvPr>
            <p:ph idx="1"/>
          </p:nvPr>
        </p:nvSpPr>
        <p:spPr/>
        <p:txBody>
          <a:bodyPr>
            <a:normAutofit fontScale="62500" lnSpcReduction="20000"/>
          </a:bodyPr>
          <a:lstStyle/>
          <a:p>
            <a:r>
              <a:rPr lang="fr-FR" sz="2800" b="1" dirty="0"/>
              <a:t>Le personnel de l'aviation est :</a:t>
            </a:r>
          </a:p>
          <a:p>
            <a:pPr marL="400050" lvl="1" indent="0">
              <a:buNone/>
            </a:pPr>
            <a:r>
              <a:rPr lang="fr-FR" sz="2600" dirty="0"/>
              <a:t>Concentré principalement sur la prévention des accidents, et</a:t>
            </a:r>
          </a:p>
          <a:p>
            <a:pPr marL="400050" lvl="1" indent="0">
              <a:buNone/>
            </a:pPr>
            <a:r>
              <a:rPr lang="fr-FR" sz="2600" dirty="0"/>
              <a:t>Le personnel n'a pas de connaissances générales en matière de santé publique</a:t>
            </a:r>
          </a:p>
          <a:p>
            <a:r>
              <a:rPr lang="fr-FR" sz="2800" b="1" dirty="0"/>
              <a:t>Le personnel de santé publique :</a:t>
            </a:r>
          </a:p>
          <a:p>
            <a:pPr marL="400050" lvl="1" indent="0">
              <a:buNone/>
            </a:pPr>
            <a:r>
              <a:rPr lang="fr-FR" sz="2600" dirty="0"/>
              <a:t>Se concentre principalement sur les questions de santé non liées au transport. </a:t>
            </a:r>
          </a:p>
          <a:p>
            <a:pPr marL="400050" lvl="1" indent="0">
              <a:buNone/>
            </a:pPr>
            <a:r>
              <a:rPr lang="fr-FR" sz="2600" dirty="0"/>
              <a:t>Le personnel n'a pas de connaissances générales en matière d'aviation</a:t>
            </a:r>
            <a:r>
              <a:rPr lang="fr-FR" sz="2600" b="1" dirty="0"/>
              <a:t>.</a:t>
            </a:r>
          </a:p>
          <a:p>
            <a:r>
              <a:rPr lang="fr-FR" sz="2800" b="1" dirty="0"/>
              <a:t>Et ainsi.....</a:t>
            </a:r>
          </a:p>
          <a:p>
            <a:pPr marL="0" indent="0" algn="ctr">
              <a:buNone/>
            </a:pPr>
            <a:r>
              <a:rPr lang="fr-FR" sz="2800" b="1" dirty="0">
                <a:solidFill>
                  <a:schemeClr val="accent4">
                    <a:lumMod val="75000"/>
                  </a:schemeClr>
                </a:solidFill>
              </a:rPr>
              <a:t>Planification de la préparation dans l'aviation</a:t>
            </a:r>
          </a:p>
          <a:p>
            <a:pPr marL="0" indent="0" algn="ctr">
              <a:buNone/>
            </a:pPr>
            <a:r>
              <a:rPr lang="fr-FR" sz="2800" b="1" dirty="0">
                <a:solidFill>
                  <a:schemeClr val="accent4">
                    <a:lumMod val="75000"/>
                  </a:schemeClr>
                </a:solidFill>
              </a:rPr>
              <a:t>peut se situer dans un fossé entre les deux secteurs</a:t>
            </a:r>
            <a:endParaRPr lang="en-GB" dirty="0">
              <a:solidFill>
                <a:schemeClr val="accent4">
                  <a:lumMod val="75000"/>
                </a:schemeClr>
              </a:solidFill>
            </a:endParaRPr>
          </a:p>
        </p:txBody>
      </p:sp>
      <p:sp>
        <p:nvSpPr>
          <p:cNvPr id="4" name="Slide Number Placeholder 3">
            <a:extLst>
              <a:ext uri="{FF2B5EF4-FFF2-40B4-BE49-F238E27FC236}">
                <a16:creationId xmlns:a16="http://schemas.microsoft.com/office/drawing/2014/main" id="{4BFE65D0-EE73-4D02-97EF-D0B7D8113A4A}"/>
              </a:ext>
            </a:extLst>
          </p:cNvPr>
          <p:cNvSpPr>
            <a:spLocks noGrp="1"/>
          </p:cNvSpPr>
          <p:nvPr>
            <p:ph type="sldNum" sz="quarter" idx="12"/>
          </p:nvPr>
        </p:nvSpPr>
        <p:spPr/>
        <p:txBody>
          <a:bodyPr/>
          <a:lstStyle/>
          <a:p>
            <a:fld id="{D57F1E4F-1CFF-5643-939E-217C01CDF565}" type="slidenum">
              <a:rPr lang="en-US" smtClean="0"/>
              <a:pPr/>
              <a:t>17</a:t>
            </a:fld>
            <a:endParaRPr lang="en-US" dirty="0"/>
          </a:p>
        </p:txBody>
      </p:sp>
    </p:spTree>
    <p:extLst>
      <p:ext uri="{BB962C8B-B14F-4D97-AF65-F5344CB8AC3E}">
        <p14:creationId xmlns:p14="http://schemas.microsoft.com/office/powerpoint/2010/main" val="14021587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1F053C-EC62-4E39-A8BD-D660EE6126B1}"/>
              </a:ext>
            </a:extLst>
          </p:cNvPr>
          <p:cNvSpPr>
            <a:spLocks noGrp="1"/>
          </p:cNvSpPr>
          <p:nvPr>
            <p:ph type="title"/>
          </p:nvPr>
        </p:nvSpPr>
        <p:spPr/>
        <p:txBody>
          <a:bodyPr/>
          <a:lstStyle/>
          <a:p>
            <a:r>
              <a:rPr lang="fr-FR" dirty="0"/>
              <a:t>Objectif du CAPSCA</a:t>
            </a:r>
          </a:p>
        </p:txBody>
      </p:sp>
      <p:sp>
        <p:nvSpPr>
          <p:cNvPr id="3" name="Content Placeholder 2">
            <a:extLst>
              <a:ext uri="{FF2B5EF4-FFF2-40B4-BE49-F238E27FC236}">
                <a16:creationId xmlns:a16="http://schemas.microsoft.com/office/drawing/2014/main" id="{306B1A72-21D3-4E42-9C70-6264DC266EB0}"/>
              </a:ext>
            </a:extLst>
          </p:cNvPr>
          <p:cNvSpPr>
            <a:spLocks noGrp="1"/>
          </p:cNvSpPr>
          <p:nvPr>
            <p:ph idx="1"/>
          </p:nvPr>
        </p:nvSpPr>
        <p:spPr/>
        <p:txBody>
          <a:bodyPr/>
          <a:lstStyle/>
          <a:p>
            <a:r>
              <a:rPr lang="fr-FR" dirty="0"/>
              <a:t>Aider les États à mettre en œuvre le Règlement sanitaire international de l'OMS (2005) dans le secteur de l'aviation (aéroports et compagnies aériennes) en :</a:t>
            </a:r>
          </a:p>
          <a:p>
            <a:pPr lvl="1"/>
            <a:r>
              <a:rPr lang="fr-FR" sz="1800" dirty="0"/>
              <a:t>Promouvant la communication et la collaboration intersectorielles</a:t>
            </a:r>
          </a:p>
          <a:p>
            <a:pPr lvl="1"/>
            <a:r>
              <a:rPr lang="fr-FR" sz="1800" dirty="0"/>
              <a:t>s'assurant que le secteur de l'aviation est prêt à répondre à un événement de santé publique.</a:t>
            </a:r>
          </a:p>
          <a:p>
            <a:r>
              <a:rPr lang="fr-FR" dirty="0"/>
              <a:t>En place en Afrique depuis 2009</a:t>
            </a:r>
          </a:p>
          <a:p>
            <a:r>
              <a:rPr lang="fr-FR" dirty="0"/>
              <a:t>Plusieurs visites d'assistance aux États et aux aéroports ont été effectuées </a:t>
            </a:r>
          </a:p>
          <a:p>
            <a:r>
              <a:rPr lang="fr-FR" dirty="0"/>
              <a:t>Dernière réunion régionale annuelle en juillet 2017 (en Zambie)</a:t>
            </a:r>
            <a:endParaRPr lang="en-US" dirty="0"/>
          </a:p>
        </p:txBody>
      </p:sp>
      <p:sp>
        <p:nvSpPr>
          <p:cNvPr id="4" name="Slide Number Placeholder 3">
            <a:extLst>
              <a:ext uri="{FF2B5EF4-FFF2-40B4-BE49-F238E27FC236}">
                <a16:creationId xmlns:a16="http://schemas.microsoft.com/office/drawing/2014/main" id="{96333AAD-B845-4FAD-A49E-FC585ABCBB12}"/>
              </a:ext>
            </a:extLst>
          </p:cNvPr>
          <p:cNvSpPr>
            <a:spLocks noGrp="1"/>
          </p:cNvSpPr>
          <p:nvPr>
            <p:ph type="sldNum" sz="quarter" idx="12"/>
          </p:nvPr>
        </p:nvSpPr>
        <p:spPr/>
        <p:txBody>
          <a:bodyPr/>
          <a:lstStyle/>
          <a:p>
            <a:fld id="{D57F1E4F-1CFF-5643-939E-217C01CDF565}" type="slidenum">
              <a:rPr lang="en-US" smtClean="0"/>
              <a:pPr/>
              <a:t>18</a:t>
            </a:fld>
            <a:endParaRPr lang="en-US" dirty="0"/>
          </a:p>
        </p:txBody>
      </p:sp>
    </p:spTree>
    <p:extLst>
      <p:ext uri="{BB962C8B-B14F-4D97-AF65-F5344CB8AC3E}">
        <p14:creationId xmlns:p14="http://schemas.microsoft.com/office/powerpoint/2010/main" val="134931882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7FC229-99A0-4213-A645-CD035EF3D5F3}"/>
              </a:ext>
            </a:extLst>
          </p:cNvPr>
          <p:cNvSpPr>
            <a:spLocks noGrp="1"/>
          </p:cNvSpPr>
          <p:nvPr>
            <p:ph type="title"/>
          </p:nvPr>
        </p:nvSpPr>
        <p:spPr/>
        <p:txBody>
          <a:bodyPr/>
          <a:lstStyle/>
          <a:p>
            <a:r>
              <a:rPr lang="fr-FR" sz="2800" dirty="0"/>
              <a:t>Le CAPSCA veille à l'harmonisation des directives</a:t>
            </a:r>
            <a:endParaRPr lang="en-GB" sz="2800" dirty="0"/>
          </a:p>
        </p:txBody>
      </p:sp>
      <p:sp>
        <p:nvSpPr>
          <p:cNvPr id="3" name="Content Placeholder 2">
            <a:extLst>
              <a:ext uri="{FF2B5EF4-FFF2-40B4-BE49-F238E27FC236}">
                <a16:creationId xmlns:a16="http://schemas.microsoft.com/office/drawing/2014/main" id="{D89E7BF8-C0F2-4EC4-B650-EE4CEF77520E}"/>
              </a:ext>
            </a:extLst>
          </p:cNvPr>
          <p:cNvSpPr>
            <a:spLocks noGrp="1"/>
          </p:cNvSpPr>
          <p:nvPr>
            <p:ph idx="1"/>
          </p:nvPr>
        </p:nvSpPr>
        <p:spPr/>
        <p:txBody>
          <a:bodyPr/>
          <a:lstStyle/>
          <a:p>
            <a:endParaRPr lang="en-GB" dirty="0"/>
          </a:p>
        </p:txBody>
      </p:sp>
      <p:sp>
        <p:nvSpPr>
          <p:cNvPr id="4" name="Slide Number Placeholder 3">
            <a:extLst>
              <a:ext uri="{FF2B5EF4-FFF2-40B4-BE49-F238E27FC236}">
                <a16:creationId xmlns:a16="http://schemas.microsoft.com/office/drawing/2014/main" id="{D435B0B5-3B72-407D-AD0F-C8FCF2412A27}"/>
              </a:ext>
            </a:extLst>
          </p:cNvPr>
          <p:cNvSpPr>
            <a:spLocks noGrp="1"/>
          </p:cNvSpPr>
          <p:nvPr>
            <p:ph type="sldNum" sz="quarter" idx="12"/>
          </p:nvPr>
        </p:nvSpPr>
        <p:spPr/>
        <p:txBody>
          <a:bodyPr/>
          <a:lstStyle/>
          <a:p>
            <a:fld id="{D57F1E4F-1CFF-5643-939E-217C01CDF565}" type="slidenum">
              <a:rPr lang="en-US" smtClean="0"/>
              <a:pPr/>
              <a:t>19</a:t>
            </a:fld>
            <a:endParaRPr lang="en-US" dirty="0"/>
          </a:p>
        </p:txBody>
      </p:sp>
      <p:grpSp>
        <p:nvGrpSpPr>
          <p:cNvPr id="5" name="Group 4">
            <a:extLst>
              <a:ext uri="{FF2B5EF4-FFF2-40B4-BE49-F238E27FC236}">
                <a16:creationId xmlns:a16="http://schemas.microsoft.com/office/drawing/2014/main" id="{425A9363-76C8-4B19-AB66-4C7FEB48ED83}"/>
              </a:ext>
            </a:extLst>
          </p:cNvPr>
          <p:cNvGrpSpPr/>
          <p:nvPr/>
        </p:nvGrpSpPr>
        <p:grpSpPr>
          <a:xfrm>
            <a:off x="214312" y="2098964"/>
            <a:ext cx="11977687" cy="4570396"/>
            <a:chOff x="214313" y="1299995"/>
            <a:chExt cx="8853488" cy="5369365"/>
          </a:xfrm>
        </p:grpSpPr>
        <p:grpSp>
          <p:nvGrpSpPr>
            <p:cNvPr id="6" name="Organization Chart 2">
              <a:extLst>
                <a:ext uri="{FF2B5EF4-FFF2-40B4-BE49-F238E27FC236}">
                  <a16:creationId xmlns:a16="http://schemas.microsoft.com/office/drawing/2014/main" id="{0BA2758D-009A-460F-BB9D-0547F613B9B2}"/>
                </a:ext>
              </a:extLst>
            </p:cNvPr>
            <p:cNvGrpSpPr>
              <a:grpSpLocks noChangeAspect="1"/>
            </p:cNvGrpSpPr>
            <p:nvPr/>
          </p:nvGrpSpPr>
          <p:grpSpPr bwMode="auto">
            <a:xfrm>
              <a:off x="500063" y="2143397"/>
              <a:ext cx="8229600" cy="4525963"/>
              <a:chOff x="288" y="1008"/>
              <a:chExt cx="5184" cy="2851"/>
            </a:xfrm>
          </p:grpSpPr>
          <p:cxnSp>
            <p:nvCxnSpPr>
              <p:cNvPr id="11" name="_s61446">
                <a:extLst>
                  <a:ext uri="{FF2B5EF4-FFF2-40B4-BE49-F238E27FC236}">
                    <a16:creationId xmlns:a16="http://schemas.microsoft.com/office/drawing/2014/main" id="{32F7024D-92C0-4805-9FD8-6749162DBB0E}"/>
                  </a:ext>
                </a:extLst>
              </p:cNvPr>
              <p:cNvCxnSpPr>
                <a:cxnSpLocks noChangeShapeType="1"/>
                <a:stCxn id="13" idx="0"/>
                <a:endCxn id="12" idx="2"/>
              </p:cNvCxnSpPr>
              <p:nvPr/>
            </p:nvCxnSpPr>
            <p:spPr bwMode="auto">
              <a:xfrm rot="5400000" flipH="1" flipV="1">
                <a:off x="2702" y="1899"/>
                <a:ext cx="356" cy="1"/>
              </a:xfrm>
              <a:prstGeom prst="straightConnector1">
                <a:avLst/>
              </a:prstGeom>
              <a:noFill/>
              <a:ln w="28575">
                <a:solidFill>
                  <a:schemeClr val="tx1"/>
                </a:solidFill>
                <a:round/>
                <a:headEnd/>
                <a:tailEnd/>
              </a:ln>
            </p:spPr>
          </p:cxnSp>
          <p:sp>
            <p:nvSpPr>
              <p:cNvPr id="12" name="_s61447">
                <a:extLst>
                  <a:ext uri="{FF2B5EF4-FFF2-40B4-BE49-F238E27FC236}">
                    <a16:creationId xmlns:a16="http://schemas.microsoft.com/office/drawing/2014/main" id="{9E914B10-841C-4C1E-941F-878733902680}"/>
                  </a:ext>
                </a:extLst>
              </p:cNvPr>
              <p:cNvSpPr>
                <a:spLocks noChangeArrowheads="1"/>
              </p:cNvSpPr>
              <p:nvPr/>
            </p:nvSpPr>
            <p:spPr bwMode="auto">
              <a:xfrm>
                <a:off x="1686" y="1008"/>
                <a:ext cx="2388" cy="713"/>
              </a:xfrm>
              <a:prstGeom prst="roundRect">
                <a:avLst>
                  <a:gd name="adj" fmla="val 16667"/>
                </a:avLst>
              </a:prstGeom>
              <a:ln>
                <a:headEnd/>
                <a:tailEnd/>
              </a:ln>
            </p:spPr>
            <p:style>
              <a:lnRef idx="1">
                <a:schemeClr val="accent1"/>
              </a:lnRef>
              <a:fillRef idx="3">
                <a:schemeClr val="accent1"/>
              </a:fillRef>
              <a:effectRef idx="2">
                <a:schemeClr val="accent1"/>
              </a:effectRef>
              <a:fontRef idx="minor">
                <a:schemeClr val="lt1"/>
              </a:fontRef>
            </p:style>
            <p:txBody>
              <a:bodyPr wrap="none" lIns="0" tIns="0" rIns="0" bIns="0" anchor="ctr"/>
              <a:lstStyle/>
              <a:p>
                <a:pPr algn="ctr"/>
                <a:r>
                  <a:rPr lang="fr-FR" sz="2000" b="1" dirty="0">
                    <a:solidFill>
                      <a:prstClr val="white"/>
                    </a:solidFill>
                    <a:effectLst>
                      <a:outerShdw blurRad="38100" dist="38100" dir="2700000" algn="tl">
                        <a:srgbClr val="000000">
                          <a:alpha val="43137"/>
                        </a:srgbClr>
                      </a:outerShdw>
                    </a:effectLst>
                  </a:rPr>
                  <a:t>OMS </a:t>
                </a:r>
              </a:p>
              <a:p>
                <a:pPr algn="ctr"/>
                <a:r>
                  <a:rPr lang="fr-FR" sz="2000" b="1" dirty="0">
                    <a:solidFill>
                      <a:prstClr val="white"/>
                    </a:solidFill>
                    <a:effectLst>
                      <a:outerShdw blurRad="38100" dist="38100" dir="2700000" algn="tl">
                        <a:srgbClr val="000000">
                          <a:alpha val="43137"/>
                        </a:srgbClr>
                      </a:outerShdw>
                    </a:effectLst>
                  </a:rPr>
                  <a:t>État de préparation</a:t>
                </a:r>
              </a:p>
              <a:p>
                <a:pPr algn="ctr"/>
                <a:r>
                  <a:rPr lang="fr-FR" sz="2000" b="1" dirty="0">
                    <a:solidFill>
                      <a:prstClr val="white"/>
                    </a:solidFill>
                    <a:effectLst>
                      <a:outerShdw blurRad="38100" dist="38100" dir="2700000" algn="tl">
                        <a:srgbClr val="000000">
                          <a:alpha val="43137"/>
                        </a:srgbClr>
                      </a:outerShdw>
                    </a:effectLst>
                  </a:rPr>
                  <a:t>mondiale</a:t>
                </a:r>
                <a:endParaRPr lang="en-GB" sz="2000" b="1" dirty="0">
                  <a:solidFill>
                    <a:prstClr val="white"/>
                  </a:solidFill>
                  <a:effectLst>
                    <a:outerShdw blurRad="38100" dist="38100" dir="2700000" algn="tl">
                      <a:srgbClr val="000000">
                        <a:alpha val="43137"/>
                      </a:srgbClr>
                    </a:outerShdw>
                  </a:effectLst>
                </a:endParaRPr>
              </a:p>
            </p:txBody>
          </p:sp>
          <p:sp>
            <p:nvSpPr>
              <p:cNvPr id="13" name="_s61448">
                <a:extLst>
                  <a:ext uri="{FF2B5EF4-FFF2-40B4-BE49-F238E27FC236}">
                    <a16:creationId xmlns:a16="http://schemas.microsoft.com/office/drawing/2014/main" id="{AC84E529-EF32-4E70-AF1E-B37FB55ED4A7}"/>
                  </a:ext>
                </a:extLst>
              </p:cNvPr>
              <p:cNvSpPr>
                <a:spLocks noChangeArrowheads="1"/>
              </p:cNvSpPr>
              <p:nvPr/>
            </p:nvSpPr>
            <p:spPr bwMode="auto">
              <a:xfrm>
                <a:off x="1686" y="2077"/>
                <a:ext cx="2388" cy="821"/>
              </a:xfrm>
              <a:prstGeom prst="roundRect">
                <a:avLst>
                  <a:gd name="adj" fmla="val 16667"/>
                </a:avLst>
              </a:prstGeom>
              <a:ln>
                <a:headEnd/>
                <a:tailEnd/>
              </a:ln>
            </p:spPr>
            <p:style>
              <a:lnRef idx="1">
                <a:schemeClr val="accent6"/>
              </a:lnRef>
              <a:fillRef idx="2">
                <a:schemeClr val="accent6"/>
              </a:fillRef>
              <a:effectRef idx="1">
                <a:schemeClr val="accent6"/>
              </a:effectRef>
              <a:fontRef idx="minor">
                <a:schemeClr val="dk1"/>
              </a:fontRef>
            </p:style>
            <p:txBody>
              <a:bodyPr wrap="none" lIns="0" tIns="0" rIns="0" bIns="0" anchor="ctr"/>
              <a:lstStyle/>
              <a:p>
                <a:pPr algn="ctr"/>
                <a:r>
                  <a:rPr lang="fr-FR" sz="2900" b="1" dirty="0">
                    <a:solidFill>
                      <a:srgbClr val="1B4177"/>
                    </a:solidFill>
                    <a:effectLst>
                      <a:outerShdw blurRad="38100" dist="38100" dir="2700000" algn="tl">
                        <a:srgbClr val="000000">
                          <a:alpha val="43137"/>
                        </a:srgbClr>
                      </a:outerShdw>
                    </a:effectLst>
                  </a:rPr>
                  <a:t>OACI</a:t>
                </a:r>
              </a:p>
              <a:p>
                <a:pPr algn="ctr"/>
                <a:r>
                  <a:rPr lang="fr-FR" sz="2900" b="1" dirty="0">
                    <a:solidFill>
                      <a:srgbClr val="1B4177"/>
                    </a:solidFill>
                    <a:effectLst>
                      <a:outerShdw blurRad="38100" dist="38100" dir="2700000" algn="tl">
                        <a:srgbClr val="000000">
                          <a:alpha val="43137"/>
                        </a:srgbClr>
                      </a:outerShdw>
                    </a:effectLst>
                  </a:rPr>
                  <a:t>Normes et directives</a:t>
                </a:r>
              </a:p>
              <a:p>
                <a:pPr algn="ctr"/>
                <a:r>
                  <a:rPr lang="fr-FR" b="1" dirty="0">
                    <a:solidFill>
                      <a:srgbClr val="1B4177"/>
                    </a:solidFill>
                    <a:effectLst>
                      <a:outerShdw blurRad="38100" dist="38100" dir="2700000" algn="tl">
                        <a:srgbClr val="000000">
                          <a:alpha val="43137"/>
                        </a:srgbClr>
                      </a:outerShdw>
                    </a:effectLst>
                  </a:rPr>
                  <a:t>pour les États</a:t>
                </a:r>
                <a:endParaRPr lang="en-GB" b="1" i="1" dirty="0">
                  <a:solidFill>
                    <a:srgbClr val="666666"/>
                  </a:solidFill>
                </a:endParaRPr>
              </a:p>
            </p:txBody>
          </p:sp>
          <p:sp>
            <p:nvSpPr>
              <p:cNvPr id="14" name="_s61449">
                <a:extLst>
                  <a:ext uri="{FF2B5EF4-FFF2-40B4-BE49-F238E27FC236}">
                    <a16:creationId xmlns:a16="http://schemas.microsoft.com/office/drawing/2014/main" id="{CAE0F2DA-D12B-4A1F-AB03-E5DAD457D9B7}"/>
                  </a:ext>
                </a:extLst>
              </p:cNvPr>
              <p:cNvSpPr>
                <a:spLocks noChangeArrowheads="1"/>
              </p:cNvSpPr>
              <p:nvPr/>
            </p:nvSpPr>
            <p:spPr bwMode="auto">
              <a:xfrm>
                <a:off x="288" y="3146"/>
                <a:ext cx="2393" cy="713"/>
              </a:xfrm>
              <a:prstGeom prst="roundRect">
                <a:avLst>
                  <a:gd name="adj" fmla="val 16667"/>
                </a:avLst>
              </a:prstGeom>
              <a:ln>
                <a:headEnd/>
                <a:tailEnd/>
              </a:ln>
            </p:spPr>
            <p:style>
              <a:lnRef idx="1">
                <a:schemeClr val="accent3"/>
              </a:lnRef>
              <a:fillRef idx="2">
                <a:schemeClr val="accent3"/>
              </a:fillRef>
              <a:effectRef idx="1">
                <a:schemeClr val="accent3"/>
              </a:effectRef>
              <a:fontRef idx="minor">
                <a:schemeClr val="dk1"/>
              </a:fontRef>
            </p:style>
            <p:txBody>
              <a:bodyPr wrap="none" lIns="0" tIns="0" rIns="0" bIns="0" anchor="ctr"/>
              <a:lstStyle/>
              <a:p>
                <a:pPr algn="ctr"/>
                <a:r>
                  <a:rPr lang="fr-FR" sz="2500" b="1" dirty="0">
                    <a:solidFill>
                      <a:srgbClr val="1B4177"/>
                    </a:solidFill>
                    <a:effectLst>
                      <a:outerShdw blurRad="38100" dist="38100" dir="2700000" algn="tl">
                        <a:srgbClr val="000000">
                          <a:alpha val="43137"/>
                        </a:srgbClr>
                      </a:outerShdw>
                    </a:effectLst>
                  </a:rPr>
                  <a:t>Conseil des aéroports </a:t>
                </a:r>
              </a:p>
              <a:p>
                <a:pPr algn="ctr"/>
                <a:r>
                  <a:rPr lang="fr-FR" sz="2500" b="1" dirty="0">
                    <a:solidFill>
                      <a:srgbClr val="1B4177"/>
                    </a:solidFill>
                    <a:effectLst>
                      <a:outerShdw blurRad="38100" dist="38100" dir="2700000" algn="tl">
                        <a:srgbClr val="000000">
                          <a:alpha val="43137"/>
                        </a:srgbClr>
                      </a:outerShdw>
                    </a:effectLst>
                  </a:rPr>
                  <a:t>International :</a:t>
                </a:r>
              </a:p>
              <a:p>
                <a:pPr algn="ctr"/>
                <a:r>
                  <a:rPr lang="fr-FR" i="1" dirty="0">
                    <a:solidFill>
                      <a:srgbClr val="1B4177"/>
                    </a:solidFill>
                    <a:effectLst>
                      <a:outerShdw blurRad="38100" dist="38100" dir="2700000" algn="tl">
                        <a:srgbClr val="000000">
                          <a:alpha val="43137"/>
                        </a:srgbClr>
                      </a:outerShdw>
                    </a:effectLst>
                  </a:rPr>
                  <a:t>Directives pour les aéroports</a:t>
                </a:r>
                <a:endParaRPr lang="en-GB" sz="1400" i="1" dirty="0">
                  <a:solidFill>
                    <a:srgbClr val="666666"/>
                  </a:solidFill>
                </a:endParaRPr>
              </a:p>
            </p:txBody>
          </p:sp>
          <p:sp>
            <p:nvSpPr>
              <p:cNvPr id="15" name="_s61450">
                <a:extLst>
                  <a:ext uri="{FF2B5EF4-FFF2-40B4-BE49-F238E27FC236}">
                    <a16:creationId xmlns:a16="http://schemas.microsoft.com/office/drawing/2014/main" id="{804F548E-986C-4EC6-B777-2D7B1DFC82D3}"/>
                  </a:ext>
                </a:extLst>
              </p:cNvPr>
              <p:cNvSpPr>
                <a:spLocks noChangeArrowheads="1"/>
              </p:cNvSpPr>
              <p:nvPr/>
            </p:nvSpPr>
            <p:spPr bwMode="auto">
              <a:xfrm>
                <a:off x="3079" y="3146"/>
                <a:ext cx="2393" cy="713"/>
              </a:xfrm>
              <a:prstGeom prst="roundRect">
                <a:avLst>
                  <a:gd name="adj" fmla="val 16667"/>
                </a:avLst>
              </a:prstGeom>
              <a:ln>
                <a:headEnd/>
                <a:tailEnd/>
              </a:ln>
            </p:spPr>
            <p:style>
              <a:lnRef idx="1">
                <a:schemeClr val="accent3"/>
              </a:lnRef>
              <a:fillRef idx="2">
                <a:schemeClr val="accent3"/>
              </a:fillRef>
              <a:effectRef idx="1">
                <a:schemeClr val="accent3"/>
              </a:effectRef>
              <a:fontRef idx="minor">
                <a:schemeClr val="dk1"/>
              </a:fontRef>
            </p:style>
            <p:txBody>
              <a:bodyPr wrap="none" lIns="0" tIns="0" rIns="0" bIns="0" anchor="ctr"/>
              <a:lstStyle/>
              <a:p>
                <a:pPr algn="ctr"/>
                <a:r>
                  <a:rPr lang="fr-FR" sz="2400" b="1" dirty="0">
                    <a:solidFill>
                      <a:srgbClr val="1B4177"/>
                    </a:solidFill>
                    <a:effectLst>
                      <a:outerShdw blurRad="38100" dist="38100" dir="2700000" algn="tl">
                        <a:srgbClr val="000000">
                          <a:alpha val="43137"/>
                        </a:srgbClr>
                      </a:outerShdw>
                    </a:effectLst>
                  </a:rPr>
                  <a:t>Association internationale </a:t>
                </a:r>
              </a:p>
              <a:p>
                <a:pPr algn="ctr"/>
                <a:r>
                  <a:rPr lang="fr-FR" sz="2400" b="1" dirty="0">
                    <a:solidFill>
                      <a:srgbClr val="1B4177"/>
                    </a:solidFill>
                    <a:effectLst>
                      <a:outerShdw blurRad="38100" dist="38100" dir="2700000" algn="tl">
                        <a:srgbClr val="000000">
                          <a:alpha val="43137"/>
                        </a:srgbClr>
                      </a:outerShdw>
                    </a:effectLst>
                  </a:rPr>
                  <a:t>du transport aérien : </a:t>
                </a:r>
              </a:p>
              <a:p>
                <a:pPr algn="ctr"/>
                <a:r>
                  <a:rPr lang="fr-FR" i="1" dirty="0">
                    <a:solidFill>
                      <a:srgbClr val="1B4177"/>
                    </a:solidFill>
                    <a:effectLst>
                      <a:outerShdw blurRad="38100" dist="38100" dir="2700000" algn="tl">
                        <a:srgbClr val="000000">
                          <a:alpha val="43137"/>
                        </a:srgbClr>
                      </a:outerShdw>
                    </a:effectLst>
                  </a:rPr>
                  <a:t>Directives pour les compagnies aériennes</a:t>
                </a:r>
                <a:endParaRPr lang="en-GB" sz="1400" i="1" dirty="0">
                  <a:solidFill>
                    <a:srgbClr val="666666"/>
                  </a:solidFill>
                </a:endParaRPr>
              </a:p>
            </p:txBody>
          </p:sp>
          <p:sp>
            <p:nvSpPr>
              <p:cNvPr id="16" name="Line 12">
                <a:extLst>
                  <a:ext uri="{FF2B5EF4-FFF2-40B4-BE49-F238E27FC236}">
                    <a16:creationId xmlns:a16="http://schemas.microsoft.com/office/drawing/2014/main" id="{95978C38-B772-476D-AC54-060935C0C69E}"/>
                  </a:ext>
                </a:extLst>
              </p:cNvPr>
              <p:cNvSpPr>
                <a:spLocks noChangeShapeType="1"/>
              </p:cNvSpPr>
              <p:nvPr/>
            </p:nvSpPr>
            <p:spPr bwMode="auto">
              <a:xfrm>
                <a:off x="4080" y="2448"/>
                <a:ext cx="576" cy="720"/>
              </a:xfrm>
              <a:prstGeom prst="line">
                <a:avLst/>
              </a:prstGeom>
              <a:noFill/>
              <a:ln w="38100">
                <a:solidFill>
                  <a:schemeClr val="tx1"/>
                </a:solidFill>
                <a:round/>
                <a:headEnd type="triangle" w="med" len="med"/>
                <a:tailEnd type="triangle" w="med" len="med"/>
              </a:ln>
            </p:spPr>
            <p:txBody>
              <a:bodyPr/>
              <a:lstStyle/>
              <a:p>
                <a:endParaRPr lang="en-GB" b="1">
                  <a:solidFill>
                    <a:prstClr val="black"/>
                  </a:solidFill>
                </a:endParaRPr>
              </a:p>
            </p:txBody>
          </p:sp>
          <p:sp>
            <p:nvSpPr>
              <p:cNvPr id="17" name="Line 13">
                <a:extLst>
                  <a:ext uri="{FF2B5EF4-FFF2-40B4-BE49-F238E27FC236}">
                    <a16:creationId xmlns:a16="http://schemas.microsoft.com/office/drawing/2014/main" id="{518D35BD-AB9C-4B5B-A863-2D51C9A442CB}"/>
                  </a:ext>
                </a:extLst>
              </p:cNvPr>
              <p:cNvSpPr>
                <a:spLocks noChangeShapeType="1"/>
              </p:cNvSpPr>
              <p:nvPr/>
            </p:nvSpPr>
            <p:spPr bwMode="auto">
              <a:xfrm flipH="1">
                <a:off x="960" y="2352"/>
                <a:ext cx="720" cy="816"/>
              </a:xfrm>
              <a:prstGeom prst="line">
                <a:avLst/>
              </a:prstGeom>
              <a:noFill/>
              <a:ln w="38100">
                <a:solidFill>
                  <a:schemeClr val="tx1"/>
                </a:solidFill>
                <a:round/>
                <a:headEnd type="triangle" w="med" len="med"/>
                <a:tailEnd type="triangle" w="med" len="med"/>
              </a:ln>
            </p:spPr>
            <p:txBody>
              <a:bodyPr/>
              <a:lstStyle/>
              <a:p>
                <a:endParaRPr lang="en-GB" b="1">
                  <a:solidFill>
                    <a:prstClr val="black"/>
                  </a:solidFill>
                </a:endParaRPr>
              </a:p>
            </p:txBody>
          </p:sp>
          <p:sp>
            <p:nvSpPr>
              <p:cNvPr id="18" name="Oval 14">
                <a:extLst>
                  <a:ext uri="{FF2B5EF4-FFF2-40B4-BE49-F238E27FC236}">
                    <a16:creationId xmlns:a16="http://schemas.microsoft.com/office/drawing/2014/main" id="{A1799744-7F46-4514-9B7B-7E1C501CE3F3}"/>
                  </a:ext>
                </a:extLst>
              </p:cNvPr>
              <p:cNvSpPr>
                <a:spLocks noChangeArrowheads="1"/>
              </p:cNvSpPr>
              <p:nvPr/>
            </p:nvSpPr>
            <p:spPr bwMode="auto">
              <a:xfrm>
                <a:off x="3942" y="1229"/>
                <a:ext cx="1044" cy="544"/>
              </a:xfrm>
              <a:prstGeom prst="ellipse">
                <a:avLst/>
              </a:prstGeom>
              <a:ln>
                <a:headEnd/>
                <a:tailEnd/>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wrap="none" anchor="ctr"/>
              <a:lstStyle/>
              <a:p>
                <a:pPr algn="ctr"/>
                <a:r>
                  <a:rPr lang="en-CA" b="1" dirty="0">
                    <a:solidFill>
                      <a:prstClr val="black"/>
                    </a:solidFill>
                  </a:rPr>
                  <a:t>RSI 2005</a:t>
                </a:r>
              </a:p>
            </p:txBody>
          </p:sp>
          <p:sp>
            <p:nvSpPr>
              <p:cNvPr id="19" name="Line 15">
                <a:extLst>
                  <a:ext uri="{FF2B5EF4-FFF2-40B4-BE49-F238E27FC236}">
                    <a16:creationId xmlns:a16="http://schemas.microsoft.com/office/drawing/2014/main" id="{3953D1AC-8B8D-48E9-A5B3-AD982D06E3AF}"/>
                  </a:ext>
                </a:extLst>
              </p:cNvPr>
              <p:cNvSpPr>
                <a:spLocks noChangeShapeType="1"/>
              </p:cNvSpPr>
              <p:nvPr/>
            </p:nvSpPr>
            <p:spPr bwMode="auto">
              <a:xfrm>
                <a:off x="2880" y="1752"/>
                <a:ext cx="1" cy="336"/>
              </a:xfrm>
              <a:prstGeom prst="line">
                <a:avLst/>
              </a:prstGeom>
              <a:noFill/>
              <a:ln w="28575">
                <a:solidFill>
                  <a:schemeClr val="tx1"/>
                </a:solidFill>
                <a:round/>
                <a:headEnd type="triangle" w="med" len="med"/>
                <a:tailEnd type="triangle" w="med" len="med"/>
              </a:ln>
            </p:spPr>
            <p:txBody>
              <a:bodyPr/>
              <a:lstStyle/>
              <a:p>
                <a:endParaRPr lang="en-GB" b="1">
                  <a:solidFill>
                    <a:prstClr val="black"/>
                  </a:solidFill>
                </a:endParaRPr>
              </a:p>
            </p:txBody>
          </p:sp>
        </p:grpSp>
        <p:sp>
          <p:nvSpPr>
            <p:cNvPr id="7" name="Oval 18">
              <a:extLst>
                <a:ext uri="{FF2B5EF4-FFF2-40B4-BE49-F238E27FC236}">
                  <a16:creationId xmlns:a16="http://schemas.microsoft.com/office/drawing/2014/main" id="{E3EB8B2A-EE02-4522-A2B4-263D077A9C1D}"/>
                </a:ext>
              </a:extLst>
            </p:cNvPr>
            <p:cNvSpPr>
              <a:spLocks noChangeArrowheads="1"/>
            </p:cNvSpPr>
            <p:nvPr/>
          </p:nvSpPr>
          <p:spPr bwMode="auto">
            <a:xfrm>
              <a:off x="336550" y="1340768"/>
              <a:ext cx="3299346" cy="1367532"/>
            </a:xfrm>
            <a:prstGeom prst="ellipse">
              <a:avLst/>
            </a:prstGeom>
            <a:ln>
              <a:headEnd/>
              <a:tailEnd/>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wrap="none" anchor="ctr"/>
            <a:lstStyle/>
            <a:p>
              <a:pPr algn="ctr"/>
              <a:r>
                <a:rPr lang="fr-FR" b="1" dirty="0">
                  <a:solidFill>
                    <a:prstClr val="black"/>
                  </a:solidFill>
                </a:rPr>
                <a:t>Guide harmonisé d'hygiène </a:t>
              </a:r>
            </a:p>
            <a:p>
              <a:pPr algn="ctr"/>
              <a:r>
                <a:rPr lang="fr-FR" b="1" dirty="0">
                  <a:solidFill>
                    <a:prstClr val="black"/>
                  </a:solidFill>
                </a:rPr>
                <a:t>et d'assainissement </a:t>
              </a:r>
            </a:p>
            <a:p>
              <a:pPr algn="ctr"/>
              <a:r>
                <a:rPr lang="fr-FR" b="1" dirty="0">
                  <a:solidFill>
                    <a:prstClr val="black"/>
                  </a:solidFill>
                </a:rPr>
                <a:t>en aviation</a:t>
              </a:r>
              <a:endParaRPr lang="en-GB" b="1" dirty="0">
                <a:solidFill>
                  <a:prstClr val="black"/>
                </a:solidFill>
              </a:endParaRPr>
            </a:p>
          </p:txBody>
        </p:sp>
        <p:sp>
          <p:nvSpPr>
            <p:cNvPr id="8" name="Oval 7">
              <a:extLst>
                <a:ext uri="{FF2B5EF4-FFF2-40B4-BE49-F238E27FC236}">
                  <a16:creationId xmlns:a16="http://schemas.microsoft.com/office/drawing/2014/main" id="{3F96E241-3F33-47A8-956A-E671637DAB2B}"/>
                </a:ext>
              </a:extLst>
            </p:cNvPr>
            <p:cNvSpPr/>
            <p:nvPr/>
          </p:nvSpPr>
          <p:spPr>
            <a:xfrm>
              <a:off x="214313" y="2786335"/>
              <a:ext cx="2681287" cy="1143000"/>
            </a:xfrm>
            <a:prstGeom prst="ellipse">
              <a:avLst/>
            </a:prstGeom>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lIns="36000" rIns="36000" anchor="ctr"/>
            <a:lstStyle/>
            <a:p>
              <a:pPr algn="ctr">
                <a:defRPr/>
              </a:pPr>
              <a:r>
                <a:rPr lang="fr-FR" sz="1600" b="1" dirty="0">
                  <a:solidFill>
                    <a:prstClr val="black"/>
                  </a:solidFill>
                </a:rPr>
                <a:t>Gestion des cas de la grippe A(H1N1) dans le transport aérien</a:t>
              </a:r>
              <a:endParaRPr lang="en-US" sz="1600" b="1" dirty="0">
                <a:solidFill>
                  <a:prstClr val="black"/>
                </a:solidFill>
              </a:endParaRPr>
            </a:p>
          </p:txBody>
        </p:sp>
        <p:pic>
          <p:nvPicPr>
            <p:cNvPr id="9" name="Picture 5" descr="IHR_2005_en">
              <a:extLst>
                <a:ext uri="{FF2B5EF4-FFF2-40B4-BE49-F238E27FC236}">
                  <a16:creationId xmlns:a16="http://schemas.microsoft.com/office/drawing/2014/main" id="{247E5197-9FC6-4C78-9DE0-FA3736C6427E}"/>
                </a:ext>
              </a:extLst>
            </p:cNvPr>
            <p:cNvPicPr>
              <a:picLocks noChangeAspect="1" noChangeArrowheads="1"/>
            </p:cNvPicPr>
            <p:nvPr/>
          </p:nvPicPr>
          <p:blipFill>
            <a:blip r:embed="rId3" cstate="print"/>
            <a:srcRect/>
            <a:stretch>
              <a:fillRect/>
            </a:stretch>
          </p:blipFill>
          <p:spPr bwMode="auto">
            <a:xfrm>
              <a:off x="7740352" y="3224764"/>
              <a:ext cx="1066800" cy="1572388"/>
            </a:xfrm>
            <a:prstGeom prst="rect">
              <a:avLst/>
            </a:prstGeom>
            <a:noFill/>
            <a:ln w="3175">
              <a:solidFill>
                <a:schemeClr val="tx1"/>
              </a:solidFill>
              <a:miter lim="800000"/>
              <a:headEnd/>
              <a:tailEnd/>
            </a:ln>
            <a:effectLst>
              <a:outerShdw blurRad="50800" dist="38100" dir="2700000" algn="tl" rotWithShape="0">
                <a:prstClr val="black">
                  <a:alpha val="40000"/>
                </a:prstClr>
              </a:outerShdw>
            </a:effectLst>
          </p:spPr>
        </p:pic>
        <p:pic>
          <p:nvPicPr>
            <p:cNvPr id="10" name="Picture 4">
              <a:extLst>
                <a:ext uri="{FF2B5EF4-FFF2-40B4-BE49-F238E27FC236}">
                  <a16:creationId xmlns:a16="http://schemas.microsoft.com/office/drawing/2014/main" id="{C571B438-D79F-4208-8E65-4CBA2136A31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96201" y="1299995"/>
              <a:ext cx="1371600" cy="1696957"/>
            </a:xfrm>
            <a:prstGeom prst="rect">
              <a:avLst/>
            </a:prstGeom>
            <a:noFill/>
            <a:ln w="3175">
              <a:solidFill>
                <a:schemeClr val="tx1"/>
              </a:solidFill>
              <a:miter lim="800000"/>
              <a:headEnd/>
              <a:tailEnd/>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Lst>
          </p:spPr>
        </p:pic>
      </p:grpSp>
    </p:spTree>
    <p:extLst>
      <p:ext uri="{BB962C8B-B14F-4D97-AF65-F5344CB8AC3E}">
        <p14:creationId xmlns:p14="http://schemas.microsoft.com/office/powerpoint/2010/main" val="15886960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Objectifs d’apprentissage</a:t>
            </a:r>
          </a:p>
        </p:txBody>
      </p:sp>
      <p:sp>
        <p:nvSpPr>
          <p:cNvPr id="3" name="Content Placeholder 2"/>
          <p:cNvSpPr>
            <a:spLocks noGrp="1"/>
          </p:cNvSpPr>
          <p:nvPr>
            <p:ph idx="1"/>
          </p:nvPr>
        </p:nvSpPr>
        <p:spPr>
          <a:xfrm>
            <a:off x="484094" y="2837329"/>
            <a:ext cx="11276770" cy="4410635"/>
          </a:xfrm>
        </p:spPr>
        <p:txBody>
          <a:bodyPr>
            <a:normAutofit/>
          </a:bodyPr>
          <a:lstStyle/>
          <a:p>
            <a:pPr lvl="0"/>
            <a:r>
              <a:rPr lang="fr-FR" dirty="0"/>
              <a:t>Déterminer le rôle de l'OACI en matière de santé et de sécurité dans les aéroports.</a:t>
            </a:r>
          </a:p>
          <a:p>
            <a:pPr lvl="0"/>
            <a:r>
              <a:rPr lang="fr-FR" dirty="0"/>
              <a:t>Apprendre comment appliquer les normes et pratiques recommandées (SARP) de l'OACI à vos tâches quotidiennes.</a:t>
            </a:r>
          </a:p>
          <a:p>
            <a:pPr lvl="0"/>
            <a:r>
              <a:rPr lang="fr-FR" dirty="0"/>
              <a:t>Présenter le CAPSCA et apprendre son rôle dans les activités de santé publique d'un aéroport.</a:t>
            </a:r>
          </a:p>
          <a:p>
            <a:pPr lvl="0"/>
            <a:r>
              <a:rPr lang="fr-FR" dirty="0"/>
              <a:t>Discutez de la manière dont les évaluations du CAPSCA peuvent conduire à l'amélioration des capacités des aéroports à se préparer et à intervenir en cas d'événements de santé publique.</a:t>
            </a:r>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2</a:t>
            </a:fld>
            <a:endParaRPr lang="en-US" dirty="0"/>
          </a:p>
        </p:txBody>
      </p:sp>
    </p:spTree>
    <p:extLst>
      <p:ext uri="{BB962C8B-B14F-4D97-AF65-F5344CB8AC3E}">
        <p14:creationId xmlns:p14="http://schemas.microsoft.com/office/powerpoint/2010/main" val="261000573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00163" y="973668"/>
            <a:ext cx="8616203" cy="706964"/>
          </a:xfrm>
        </p:spPr>
        <p:txBody>
          <a:bodyPr/>
          <a:lstStyle/>
          <a:p>
            <a:r>
              <a:rPr lang="fr-FR" dirty="0"/>
              <a:t>Objectifs de CAPSCA -1</a:t>
            </a:r>
          </a:p>
        </p:txBody>
      </p:sp>
      <p:sp>
        <p:nvSpPr>
          <p:cNvPr id="3" name="Content Placeholder 2"/>
          <p:cNvSpPr>
            <a:spLocks noGrp="1"/>
          </p:cNvSpPr>
          <p:nvPr>
            <p:ph idx="1"/>
          </p:nvPr>
        </p:nvSpPr>
        <p:spPr>
          <a:xfrm>
            <a:off x="453167" y="2333204"/>
            <a:ext cx="11287670" cy="3999006"/>
          </a:xfrm>
        </p:spPr>
        <p:txBody>
          <a:bodyPr>
            <a:normAutofit fontScale="92500"/>
          </a:bodyPr>
          <a:lstStyle/>
          <a:p>
            <a:r>
              <a:rPr lang="fr-FR" sz="2400" dirty="0"/>
              <a:t>Protection de la santé publique – le grand public, voyageurs aériens et personnel de l'aviation</a:t>
            </a:r>
          </a:p>
          <a:p>
            <a:r>
              <a:rPr lang="fr-FR" sz="2400" dirty="0"/>
              <a:t>Assistance aux États/Territoires pour l'établissement de plans nationaux de préparation à une pandémie dans le domaine de l'aviation, dans :</a:t>
            </a:r>
          </a:p>
          <a:p>
            <a:pPr lvl="1"/>
            <a:r>
              <a:rPr lang="fr-FR" sz="2200" dirty="0"/>
              <a:t>Respect de l'article 14 de la Convention relative à l'aviation civile internationale ;</a:t>
            </a:r>
          </a:p>
          <a:p>
            <a:pPr lvl="1"/>
            <a:r>
              <a:rPr lang="fr-FR" sz="2200" dirty="0"/>
              <a:t>Conformité aux SARP (Annexes 6, 9, 11 et 14) et aux procédures (PANS/ATM) de l'OACI ;</a:t>
            </a:r>
          </a:p>
          <a:p>
            <a:pPr lvl="1"/>
            <a:r>
              <a:rPr lang="fr-FR" sz="2200" dirty="0"/>
              <a:t>Conformité avec les règlements du RSI de l'OMS (2005) ; et</a:t>
            </a:r>
          </a:p>
          <a:p>
            <a:pPr lvl="1"/>
            <a:r>
              <a:rPr lang="fr-FR" sz="2200" dirty="0"/>
              <a:t>Mise en œuvre des directives de l'OACI, de l'OMS, du Conseil international des aéroports (CIA) et de l'Association internationale du transport aérien (AITA).</a:t>
            </a:r>
            <a:endParaRPr lang="en-US" sz="1800"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20</a:t>
            </a:fld>
            <a:endParaRPr lang="en-US" dirty="0"/>
          </a:p>
        </p:txBody>
      </p:sp>
      <p:sp>
        <p:nvSpPr>
          <p:cNvPr id="5" name="TextBox 4"/>
          <p:cNvSpPr txBox="1"/>
          <p:nvPr/>
        </p:nvSpPr>
        <p:spPr>
          <a:xfrm>
            <a:off x="1154953" y="6535271"/>
            <a:ext cx="9643035" cy="276999"/>
          </a:xfrm>
          <a:prstGeom prst="rect">
            <a:avLst/>
          </a:prstGeom>
          <a:noFill/>
        </p:spPr>
        <p:txBody>
          <a:bodyPr wrap="square" rtlCol="0">
            <a:spAutoFit/>
          </a:bodyPr>
          <a:lstStyle/>
          <a:p>
            <a:pPr algn="ctr"/>
            <a:r>
              <a:rPr lang="fr-FR" sz="1200" dirty="0"/>
              <a:t>Comme indiqué sur le site web de CAPSCA: http://capsca.org/IntroandObjectivesWeb.pdf</a:t>
            </a:r>
          </a:p>
        </p:txBody>
      </p:sp>
    </p:spTree>
    <p:extLst>
      <p:ext uri="{BB962C8B-B14F-4D97-AF65-F5344CB8AC3E}">
        <p14:creationId xmlns:p14="http://schemas.microsoft.com/office/powerpoint/2010/main" val="8840500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4A927F-1DB8-40D1-A4F3-73BAE7A951C1}"/>
              </a:ext>
            </a:extLst>
          </p:cNvPr>
          <p:cNvSpPr>
            <a:spLocks noGrp="1"/>
          </p:cNvSpPr>
          <p:nvPr>
            <p:ph type="title"/>
          </p:nvPr>
        </p:nvSpPr>
        <p:spPr/>
        <p:txBody>
          <a:bodyPr/>
          <a:lstStyle/>
          <a:p>
            <a:r>
              <a:rPr lang="fr-FR" dirty="0"/>
              <a:t>Objectifs de CAPSCA </a:t>
            </a:r>
            <a:r>
              <a:rPr lang="en-US" dirty="0"/>
              <a:t>-2</a:t>
            </a:r>
            <a:endParaRPr lang="en-GB" dirty="0"/>
          </a:p>
        </p:txBody>
      </p:sp>
      <p:sp>
        <p:nvSpPr>
          <p:cNvPr id="3" name="Content Placeholder 2">
            <a:extLst>
              <a:ext uri="{FF2B5EF4-FFF2-40B4-BE49-F238E27FC236}">
                <a16:creationId xmlns:a16="http://schemas.microsoft.com/office/drawing/2014/main" id="{5C1CF8CD-313D-458B-B343-C28D19128CD3}"/>
              </a:ext>
            </a:extLst>
          </p:cNvPr>
          <p:cNvSpPr>
            <a:spLocks noGrp="1"/>
          </p:cNvSpPr>
          <p:nvPr>
            <p:ph idx="1"/>
          </p:nvPr>
        </p:nvSpPr>
        <p:spPr>
          <a:xfrm>
            <a:off x="1154954" y="2603500"/>
            <a:ext cx="9803559" cy="3416300"/>
          </a:xfrm>
        </p:spPr>
        <p:txBody>
          <a:bodyPr>
            <a:normAutofit/>
          </a:bodyPr>
          <a:lstStyle/>
          <a:p>
            <a:r>
              <a:rPr lang="fr-FR" sz="2400" dirty="0"/>
              <a:t>Coopération entre les autorités de l'aviation civile, les autorités de santé publique, les aéroports, les services de la circulation aérienne et les compagnies aériennes.</a:t>
            </a:r>
          </a:p>
          <a:p>
            <a:r>
              <a:rPr lang="fr-FR" sz="2400" dirty="0"/>
              <a:t>Formation d'évaluateurs d'aéroports, évaluation des aéroports, développement des capacités fondamentales, et apport de conseils aux États et Territoires</a:t>
            </a:r>
          </a:p>
          <a:p>
            <a:r>
              <a:rPr lang="fr-FR" sz="2400" dirty="0"/>
              <a:t>Poursuite du développement et de l'amélioration des lignes directrices pour le secteur de l'aviation</a:t>
            </a:r>
            <a:endParaRPr lang="en-GB" sz="2400" dirty="0"/>
          </a:p>
        </p:txBody>
      </p:sp>
      <p:sp>
        <p:nvSpPr>
          <p:cNvPr id="4" name="Slide Number Placeholder 3">
            <a:extLst>
              <a:ext uri="{FF2B5EF4-FFF2-40B4-BE49-F238E27FC236}">
                <a16:creationId xmlns:a16="http://schemas.microsoft.com/office/drawing/2014/main" id="{CB9B9989-C408-4601-8396-792EDB37B4F9}"/>
              </a:ext>
            </a:extLst>
          </p:cNvPr>
          <p:cNvSpPr>
            <a:spLocks noGrp="1"/>
          </p:cNvSpPr>
          <p:nvPr>
            <p:ph type="sldNum" sz="quarter" idx="12"/>
          </p:nvPr>
        </p:nvSpPr>
        <p:spPr/>
        <p:txBody>
          <a:bodyPr/>
          <a:lstStyle/>
          <a:p>
            <a:fld id="{D57F1E4F-1CFF-5643-939E-217C01CDF565}" type="slidenum">
              <a:rPr lang="en-US" smtClean="0"/>
              <a:pPr/>
              <a:t>21</a:t>
            </a:fld>
            <a:endParaRPr lang="en-US" dirty="0"/>
          </a:p>
        </p:txBody>
      </p:sp>
    </p:spTree>
    <p:extLst>
      <p:ext uri="{BB962C8B-B14F-4D97-AF65-F5344CB8AC3E}">
        <p14:creationId xmlns:p14="http://schemas.microsoft.com/office/powerpoint/2010/main" val="16592027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CAPSCA </a:t>
            </a:r>
            <a:r>
              <a:rPr lang="fr-FR" dirty="0">
                <a:solidFill>
                  <a:srgbClr val="FF0000"/>
                </a:solidFill>
              </a:rPr>
              <a:t>Exemple</a:t>
            </a:r>
            <a:r>
              <a:rPr lang="fr-FR" dirty="0"/>
              <a:t> de vidéo</a:t>
            </a:r>
          </a:p>
        </p:txBody>
      </p:sp>
      <p:sp>
        <p:nvSpPr>
          <p:cNvPr id="4" name="Slide Number Placeholder 3"/>
          <p:cNvSpPr>
            <a:spLocks noGrp="1"/>
          </p:cNvSpPr>
          <p:nvPr>
            <p:ph type="sldNum" sz="quarter" idx="12"/>
          </p:nvPr>
        </p:nvSpPr>
        <p:spPr/>
        <p:txBody>
          <a:bodyPr/>
          <a:lstStyle/>
          <a:p>
            <a:fld id="{D57F1E4F-1CFF-5643-939E-217C01CDF565}" type="slidenum">
              <a:rPr lang="en-US" smtClean="0"/>
              <a:pPr/>
              <a:t>22</a:t>
            </a:fld>
            <a:endParaRPr lang="en-US" dirty="0"/>
          </a:p>
        </p:txBody>
      </p:sp>
      <p:sp>
        <p:nvSpPr>
          <p:cNvPr id="3" name="Content Placeholder 2"/>
          <p:cNvSpPr>
            <a:spLocks noGrp="1"/>
          </p:cNvSpPr>
          <p:nvPr>
            <p:ph idx="1"/>
          </p:nvPr>
        </p:nvSpPr>
        <p:spPr/>
        <p:txBody>
          <a:bodyPr/>
          <a:lstStyle/>
          <a:p>
            <a:r>
              <a:rPr lang="en-US" dirty="0">
                <a:hlinkClick r:id="rId3"/>
              </a:rPr>
              <a:t>https://www.youtube.com/watch?v=BSM8t1aD-Qo</a:t>
            </a:r>
            <a:endParaRPr lang="en-US" dirty="0"/>
          </a:p>
          <a:p>
            <a:endParaRPr lang="en-US" dirty="0"/>
          </a:p>
          <a:p>
            <a:pPr marL="0" indent="0">
              <a:buNone/>
            </a:pPr>
            <a:r>
              <a:rPr lang="fr-FR" dirty="0">
                <a:solidFill>
                  <a:srgbClr val="FF0000"/>
                </a:solidFill>
              </a:rPr>
              <a:t>Exemple de vidéo d'un exercice CAPSCA en Afrique du Sud ; un pays peut souhaiter mettre un exercice de son propre pays.</a:t>
            </a:r>
            <a:endParaRPr lang="en-US" dirty="0"/>
          </a:p>
        </p:txBody>
      </p:sp>
    </p:spTree>
    <p:extLst>
      <p:ext uri="{BB962C8B-B14F-4D97-AF65-F5344CB8AC3E}">
        <p14:creationId xmlns:p14="http://schemas.microsoft.com/office/powerpoint/2010/main" val="1452694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0979" y="894840"/>
            <a:ext cx="9611561" cy="706964"/>
          </a:xfrm>
        </p:spPr>
        <p:txBody>
          <a:bodyPr/>
          <a:lstStyle/>
          <a:p>
            <a:r>
              <a:rPr lang="fr-FR" sz="3200" dirty="0">
                <a:solidFill>
                  <a:schemeClr val="bg1"/>
                </a:solidFill>
              </a:rPr>
              <a:t>Activité </a:t>
            </a:r>
            <a:r>
              <a:rPr lang="fr-FR" sz="3200" dirty="0">
                <a:solidFill>
                  <a:srgbClr val="FF0000"/>
                </a:solidFill>
              </a:rPr>
              <a:t>facultative</a:t>
            </a:r>
            <a:r>
              <a:rPr lang="fr-FR" sz="3200" dirty="0">
                <a:solidFill>
                  <a:schemeClr val="bg1"/>
                </a:solidFill>
              </a:rPr>
              <a:t> pour le(s) représentant(s) des aéroports : Examiner la récente visite du CAPSCA </a:t>
            </a:r>
            <a:r>
              <a:rPr lang="fr-FR" sz="3200" dirty="0">
                <a:solidFill>
                  <a:srgbClr val="FF0000"/>
                </a:solidFill>
              </a:rPr>
              <a:t>(le cas échéant).</a:t>
            </a:r>
            <a:endParaRPr lang="en-US" sz="3200" dirty="0">
              <a:solidFill>
                <a:srgbClr val="FF0000"/>
              </a:solidFill>
            </a:endParaRPr>
          </a:p>
        </p:txBody>
      </p:sp>
      <p:sp>
        <p:nvSpPr>
          <p:cNvPr id="3" name="Content Placeholder 2"/>
          <p:cNvSpPr>
            <a:spLocks noGrp="1"/>
          </p:cNvSpPr>
          <p:nvPr>
            <p:ph idx="1"/>
          </p:nvPr>
        </p:nvSpPr>
        <p:spPr>
          <a:xfrm>
            <a:off x="1154952" y="2435058"/>
            <a:ext cx="10748013" cy="3416300"/>
          </a:xfrm>
        </p:spPr>
        <p:txBody>
          <a:bodyPr/>
          <a:lstStyle/>
          <a:p>
            <a:r>
              <a:rPr lang="fr-FR" dirty="0"/>
              <a:t>Consacrez 1 à 2 minutes à vos réflexions sur une visite récente de l'équipe d'assistance technique de CAPSCA.</a:t>
            </a:r>
          </a:p>
          <a:p>
            <a:r>
              <a:rPr lang="fr-FR" dirty="0"/>
              <a:t>Quels ont été les points forts de la visite (les remarques positives) ?</a:t>
            </a:r>
          </a:p>
          <a:p>
            <a:r>
              <a:rPr lang="fr-FR" dirty="0"/>
              <a:t>Quelles recommandations d'améliorations ont-ils partagé ?</a:t>
            </a:r>
          </a:p>
          <a:p>
            <a:pPr lvl="1"/>
            <a:r>
              <a:rPr lang="fr-FR" sz="1800" dirty="0"/>
              <a:t>Comment avez-vous mis en œuvre ces améliorations ?</a:t>
            </a:r>
            <a:endParaRPr lang="en-US" sz="1800" dirty="0"/>
          </a:p>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23</a:t>
            </a:fld>
            <a:endParaRPr lang="en-US" dirty="0"/>
          </a:p>
        </p:txBody>
      </p:sp>
    </p:spTree>
    <p:extLst>
      <p:ext uri="{BB962C8B-B14F-4D97-AF65-F5344CB8AC3E}">
        <p14:creationId xmlns:p14="http://schemas.microsoft.com/office/powerpoint/2010/main" val="210610069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Merci!</a:t>
            </a:r>
          </a:p>
        </p:txBody>
      </p:sp>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15417" y="2241390"/>
            <a:ext cx="6053824" cy="3814505"/>
          </a:xfrm>
        </p:spPr>
      </p:pic>
      <p:sp>
        <p:nvSpPr>
          <p:cNvPr id="4" name="Slide Number Placeholder 3"/>
          <p:cNvSpPr>
            <a:spLocks noGrp="1"/>
          </p:cNvSpPr>
          <p:nvPr>
            <p:ph type="sldNum" sz="quarter" idx="12"/>
          </p:nvPr>
        </p:nvSpPr>
        <p:spPr/>
        <p:txBody>
          <a:bodyPr/>
          <a:lstStyle/>
          <a:p>
            <a:fld id="{D57F1E4F-1CFF-5643-939E-217C01CDF565}" type="slidenum">
              <a:rPr lang="en-US" smtClean="0"/>
              <a:pPr/>
              <a:t>24</a:t>
            </a:fld>
            <a:endParaRPr lang="en-US" dirty="0"/>
          </a:p>
        </p:txBody>
      </p:sp>
      <p:sp>
        <p:nvSpPr>
          <p:cNvPr id="6" name="TextBox 5"/>
          <p:cNvSpPr txBox="1"/>
          <p:nvPr/>
        </p:nvSpPr>
        <p:spPr>
          <a:xfrm>
            <a:off x="6749715" y="2755232"/>
            <a:ext cx="5053264" cy="369332"/>
          </a:xfrm>
          <a:prstGeom prst="rect">
            <a:avLst/>
          </a:prstGeom>
          <a:noFill/>
        </p:spPr>
        <p:txBody>
          <a:bodyPr wrap="square" rtlCol="0">
            <a:spAutoFit/>
          </a:bodyPr>
          <a:lstStyle/>
          <a:p>
            <a:r>
              <a:rPr lang="fr-FR" dirty="0">
                <a:solidFill>
                  <a:srgbClr val="FF0000"/>
                </a:solidFill>
              </a:rPr>
              <a:t>Nom et coordonnées de l'animateur</a:t>
            </a:r>
            <a:endParaRPr lang="en-US" dirty="0">
              <a:solidFill>
                <a:srgbClr val="FF0000"/>
              </a:solidFill>
            </a:endParaRPr>
          </a:p>
        </p:txBody>
      </p:sp>
    </p:spTree>
    <p:extLst>
      <p:ext uri="{BB962C8B-B14F-4D97-AF65-F5344CB8AC3E}">
        <p14:creationId xmlns:p14="http://schemas.microsoft.com/office/powerpoint/2010/main" val="33716301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7E634F-E4C3-44A6-A183-C61C11EE9817}"/>
              </a:ext>
            </a:extLst>
          </p:cNvPr>
          <p:cNvSpPr>
            <a:spLocks noGrp="1"/>
          </p:cNvSpPr>
          <p:nvPr>
            <p:ph type="title"/>
          </p:nvPr>
        </p:nvSpPr>
        <p:spPr/>
        <p:txBody>
          <a:bodyPr/>
          <a:lstStyle/>
          <a:p>
            <a:r>
              <a:rPr lang="fr-FR" dirty="0"/>
              <a:t>Un exemple de vidéo CAPSCA</a:t>
            </a:r>
            <a:endParaRPr lang="en-GB" dirty="0"/>
          </a:p>
        </p:txBody>
      </p:sp>
      <p:sp>
        <p:nvSpPr>
          <p:cNvPr id="3" name="Content Placeholder 2">
            <a:extLst>
              <a:ext uri="{FF2B5EF4-FFF2-40B4-BE49-F238E27FC236}">
                <a16:creationId xmlns:a16="http://schemas.microsoft.com/office/drawing/2014/main" id="{24DCC3FE-B52E-4BA5-860C-B7063A69F614}"/>
              </a:ext>
            </a:extLst>
          </p:cNvPr>
          <p:cNvSpPr>
            <a:spLocks noGrp="1"/>
          </p:cNvSpPr>
          <p:nvPr>
            <p:ph idx="1"/>
          </p:nvPr>
        </p:nvSpPr>
        <p:spPr/>
        <p:txBody>
          <a:bodyPr/>
          <a:lstStyle/>
          <a:p>
            <a:r>
              <a:rPr lang="en-US" dirty="0">
                <a:solidFill>
                  <a:srgbClr val="FF0000"/>
                </a:solidFill>
                <a:hlinkClick r:id="rId3">
                  <a:extLst>
                    <a:ext uri="{A12FA001-AC4F-418D-AE19-62706E023703}">
                      <ahyp:hlinkClr xmlns:ahyp="http://schemas.microsoft.com/office/drawing/2018/hyperlinkcolor" val="tx"/>
                    </a:ext>
                  </a:extLst>
                </a:hlinkClick>
              </a:rPr>
              <a:t>https://www.youtube.com/watch?v=BSM8t1aD-Qo</a:t>
            </a:r>
            <a:endParaRPr lang="en-US" dirty="0">
              <a:solidFill>
                <a:srgbClr val="FF0000"/>
              </a:solidFill>
            </a:endParaRPr>
          </a:p>
          <a:p>
            <a:pPr marL="0" indent="0">
              <a:buNone/>
            </a:pPr>
            <a:endParaRPr lang="en-GB" dirty="0"/>
          </a:p>
        </p:txBody>
      </p:sp>
      <p:sp>
        <p:nvSpPr>
          <p:cNvPr id="4" name="Slide Number Placeholder 3">
            <a:extLst>
              <a:ext uri="{FF2B5EF4-FFF2-40B4-BE49-F238E27FC236}">
                <a16:creationId xmlns:a16="http://schemas.microsoft.com/office/drawing/2014/main" id="{802C56A6-043B-4B17-9D77-3414367B75B5}"/>
              </a:ext>
            </a:extLst>
          </p:cNvPr>
          <p:cNvSpPr>
            <a:spLocks noGrp="1"/>
          </p:cNvSpPr>
          <p:nvPr>
            <p:ph type="sldNum" sz="quarter" idx="12"/>
          </p:nvPr>
        </p:nvSpPr>
        <p:spPr/>
        <p:txBody>
          <a:bodyPr/>
          <a:lstStyle/>
          <a:p>
            <a:fld id="{D57F1E4F-1CFF-5643-939E-217C01CDF565}" type="slidenum">
              <a:rPr lang="en-US" smtClean="0"/>
              <a:pPr/>
              <a:t>3</a:t>
            </a:fld>
            <a:endParaRPr lang="en-US" dirty="0"/>
          </a:p>
        </p:txBody>
      </p:sp>
    </p:spTree>
    <p:extLst>
      <p:ext uri="{BB962C8B-B14F-4D97-AF65-F5344CB8AC3E}">
        <p14:creationId xmlns:p14="http://schemas.microsoft.com/office/powerpoint/2010/main" val="40321895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Informations générales sur l'OACI</a:t>
            </a:r>
          </a:p>
        </p:txBody>
      </p:sp>
      <p:sp>
        <p:nvSpPr>
          <p:cNvPr id="3" name="Content Placeholder 2"/>
          <p:cNvSpPr>
            <a:spLocks noGrp="1"/>
          </p:cNvSpPr>
          <p:nvPr>
            <p:ph idx="1"/>
          </p:nvPr>
        </p:nvSpPr>
        <p:spPr>
          <a:xfrm>
            <a:off x="5535659" y="2603500"/>
            <a:ext cx="6387353" cy="3416300"/>
          </a:xfrm>
        </p:spPr>
        <p:txBody>
          <a:bodyPr/>
          <a:lstStyle/>
          <a:p>
            <a:r>
              <a:rPr lang="fr-FR" dirty="0"/>
              <a:t>Institution spécialisée des Nations unies créée en 1944</a:t>
            </a:r>
          </a:p>
          <a:p>
            <a:r>
              <a:rPr lang="fr-FR" dirty="0"/>
              <a:t>Fournit des normes et des pratiques recommandées pour l'aviation internationale, ainsi que des documents et des conseils en matière de santé.</a:t>
            </a:r>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4</a:t>
            </a:fld>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8027" y="2603500"/>
            <a:ext cx="4984025" cy="2976884"/>
          </a:xfrm>
          <a:prstGeom prst="rect">
            <a:avLst/>
          </a:prstGeom>
        </p:spPr>
      </p:pic>
    </p:spTree>
    <p:extLst>
      <p:ext uri="{BB962C8B-B14F-4D97-AF65-F5344CB8AC3E}">
        <p14:creationId xmlns:p14="http://schemas.microsoft.com/office/powerpoint/2010/main" val="24271377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7240" y="2118358"/>
            <a:ext cx="5943600" cy="2843109"/>
          </a:xfrm>
        </p:spPr>
        <p:txBody>
          <a:bodyPr/>
          <a:lstStyle/>
          <a:p>
            <a:r>
              <a:rPr lang="fr-FR" dirty="0"/>
              <a:t>Normes et pratiques recommandées (SARP) et documents de l'OACI relatifs à la santé</a:t>
            </a:r>
            <a:endParaRPr lang="en-US" dirty="0"/>
          </a:p>
        </p:txBody>
      </p:sp>
      <p:sp>
        <p:nvSpPr>
          <p:cNvPr id="3" name="Text Placeholder 2"/>
          <p:cNvSpPr>
            <a:spLocks noGrp="1"/>
          </p:cNvSpPr>
          <p:nvPr>
            <p:ph type="body" idx="1"/>
          </p:nvPr>
        </p:nvSpPr>
        <p:spPr>
          <a:xfrm>
            <a:off x="6895558" y="2677644"/>
            <a:ext cx="4488722" cy="2283823"/>
          </a:xfrm>
        </p:spPr>
        <p:txBody>
          <a:bodyPr/>
          <a:lstStyle/>
          <a:p>
            <a:r>
              <a:rPr lang="fr-FR" dirty="0"/>
              <a:t>Organisation de l'aviation civile internationale</a:t>
            </a:r>
          </a:p>
          <a:p>
            <a:endParaRPr lang="fr-FR" dirty="0"/>
          </a:p>
          <a:p>
            <a:r>
              <a:rPr lang="fr-FR" dirty="0"/>
              <a:t>Consultez vos polycopiés !</a:t>
            </a:r>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5</a:t>
            </a:fld>
            <a:endParaRPr lang="en-US" dirty="0"/>
          </a:p>
        </p:txBody>
      </p:sp>
    </p:spTree>
    <p:extLst>
      <p:ext uri="{BB962C8B-B14F-4D97-AF65-F5344CB8AC3E}">
        <p14:creationId xmlns:p14="http://schemas.microsoft.com/office/powerpoint/2010/main" val="12476835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Facilitation (Annex 9)</a:t>
            </a:r>
          </a:p>
        </p:txBody>
      </p:sp>
      <p:sp>
        <p:nvSpPr>
          <p:cNvPr id="3" name="Content Placeholder 2"/>
          <p:cNvSpPr>
            <a:spLocks noGrp="1"/>
          </p:cNvSpPr>
          <p:nvPr>
            <p:ph idx="1"/>
          </p:nvPr>
        </p:nvSpPr>
        <p:spPr>
          <a:xfrm>
            <a:off x="357049" y="2813465"/>
            <a:ext cx="5178610" cy="3416300"/>
          </a:xfrm>
        </p:spPr>
        <p:txBody>
          <a:bodyPr/>
          <a:lstStyle/>
          <a:p>
            <a:r>
              <a:rPr lang="fr-FR" dirty="0"/>
              <a:t>Conformité au RSI</a:t>
            </a:r>
          </a:p>
          <a:p>
            <a:r>
              <a:rPr lang="fr-FR" dirty="0"/>
              <a:t>Rapport du pilote commandant de bord</a:t>
            </a:r>
          </a:p>
          <a:p>
            <a:r>
              <a:rPr lang="fr-FR" dirty="0"/>
              <a:t>Carte de localisation des passagers - pratique recommandée</a:t>
            </a:r>
          </a:p>
          <a:p>
            <a:r>
              <a:rPr lang="fr-FR" dirty="0"/>
              <a:t>Établir un plan national d'aviation</a:t>
            </a:r>
          </a:p>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6</a:t>
            </a:fld>
            <a:endParaRPr lang="en-US" dirty="0"/>
          </a:p>
        </p:txBody>
      </p:sp>
      <p:pic>
        <p:nvPicPr>
          <p:cNvPr id="6" name="Picture 5"/>
          <p:cNvPicPr>
            <a:picLocks noChangeAspect="1"/>
          </p:cNvPicPr>
          <p:nvPr/>
        </p:nvPicPr>
        <p:blipFill>
          <a:blip r:embed="rId3"/>
          <a:stretch>
            <a:fillRect/>
          </a:stretch>
        </p:blipFill>
        <p:spPr>
          <a:xfrm>
            <a:off x="5535659" y="2101850"/>
            <a:ext cx="6351541" cy="4756150"/>
          </a:xfrm>
          <a:prstGeom prst="rect">
            <a:avLst/>
          </a:prstGeom>
        </p:spPr>
      </p:pic>
    </p:spTree>
    <p:extLst>
      <p:ext uri="{BB962C8B-B14F-4D97-AF65-F5344CB8AC3E}">
        <p14:creationId xmlns:p14="http://schemas.microsoft.com/office/powerpoint/2010/main" val="25009249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Annexe 9 Suite : </a:t>
            </a:r>
            <a:br>
              <a:rPr lang="fr-FR" dirty="0"/>
            </a:br>
            <a:r>
              <a:rPr lang="fr-FR" dirty="0"/>
              <a:t>Signes et symptômes à signaler</a:t>
            </a:r>
            <a:endParaRPr lang="en-US" dirty="0"/>
          </a:p>
        </p:txBody>
      </p:sp>
      <p:sp>
        <p:nvSpPr>
          <p:cNvPr id="3" name="Content Placeholder 2"/>
          <p:cNvSpPr>
            <a:spLocks noGrp="1"/>
          </p:cNvSpPr>
          <p:nvPr>
            <p:ph idx="1"/>
          </p:nvPr>
        </p:nvSpPr>
        <p:spPr>
          <a:xfrm>
            <a:off x="1079870" y="2603500"/>
            <a:ext cx="9714509" cy="3416300"/>
          </a:xfrm>
        </p:spPr>
        <p:txBody>
          <a:bodyPr>
            <a:normAutofit fontScale="70000" lnSpcReduction="20000"/>
          </a:bodyPr>
          <a:lstStyle/>
          <a:p>
            <a:pPr marL="228600" lvl="1"/>
            <a:r>
              <a:rPr lang="fr-FR" sz="2800" dirty="0"/>
              <a:t>Fièvre (38oC/100oF) plus au moins un des signes ou symptômes ci-dessous : </a:t>
            </a:r>
          </a:p>
          <a:p>
            <a:pPr marL="628650" lvl="2"/>
            <a:r>
              <a:rPr lang="fr-FR" sz="2600" dirty="0"/>
              <a:t>Malaise manifeste</a:t>
            </a:r>
          </a:p>
          <a:p>
            <a:pPr marL="628650" lvl="2"/>
            <a:r>
              <a:rPr lang="fr-FR" sz="2600" dirty="0"/>
              <a:t>Toux persistante</a:t>
            </a:r>
          </a:p>
          <a:p>
            <a:pPr marL="628650" lvl="2"/>
            <a:r>
              <a:rPr lang="fr-FR" sz="2600" dirty="0"/>
              <a:t>Difficultés respiratoires</a:t>
            </a:r>
          </a:p>
          <a:p>
            <a:pPr marL="628650" lvl="2"/>
            <a:r>
              <a:rPr lang="fr-FR" sz="2600" dirty="0"/>
              <a:t>Diarrhée persistante</a:t>
            </a:r>
          </a:p>
          <a:p>
            <a:pPr marL="628650" lvl="2"/>
            <a:r>
              <a:rPr lang="fr-FR" sz="2600" dirty="0"/>
              <a:t>Vomissements persistants</a:t>
            </a:r>
          </a:p>
          <a:p>
            <a:pPr marL="628650" lvl="2"/>
            <a:r>
              <a:rPr lang="fr-FR" sz="2600" dirty="0"/>
              <a:t>Éruption cutanée</a:t>
            </a:r>
          </a:p>
          <a:p>
            <a:pPr marL="628650" lvl="2"/>
            <a:r>
              <a:rPr lang="fr-FR" sz="2600" dirty="0"/>
              <a:t>Ecchymoses ou saignements sans blessure, OU </a:t>
            </a:r>
          </a:p>
          <a:p>
            <a:pPr marL="628650" lvl="2"/>
            <a:r>
              <a:rPr lang="fr-FR" sz="2600" dirty="0"/>
              <a:t>Confusion d'apparition récente</a:t>
            </a:r>
          </a:p>
        </p:txBody>
      </p:sp>
      <p:sp>
        <p:nvSpPr>
          <p:cNvPr id="4" name="Slide Number Placeholder 3"/>
          <p:cNvSpPr>
            <a:spLocks noGrp="1"/>
          </p:cNvSpPr>
          <p:nvPr>
            <p:ph type="sldNum" sz="quarter" idx="12"/>
          </p:nvPr>
        </p:nvSpPr>
        <p:spPr/>
        <p:txBody>
          <a:bodyPr/>
          <a:lstStyle/>
          <a:p>
            <a:fld id="{D57F1E4F-1CFF-5643-939E-217C01CDF565}" type="slidenum">
              <a:rPr lang="en-US" smtClean="0"/>
              <a:pPr/>
              <a:t>7</a:t>
            </a:fld>
            <a:endParaRPr lang="en-US" dirty="0"/>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7400372" y="5073174"/>
            <a:ext cx="775911" cy="1398759"/>
          </a:xfrm>
          <a:prstGeom prst="rect">
            <a:avLst/>
          </a:prstGeom>
        </p:spPr>
      </p:pic>
      <p:pic>
        <p:nvPicPr>
          <p:cNvPr id="6" name="Picture 5"/>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354014" y="2603500"/>
            <a:ext cx="725856" cy="1403370"/>
          </a:xfrm>
          <a:prstGeom prst="rect">
            <a:avLst/>
          </a:prstGeom>
        </p:spPr>
      </p:pic>
      <p:pic>
        <p:nvPicPr>
          <p:cNvPr id="7" name="Picture 6"/>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8002053" y="3061417"/>
            <a:ext cx="836760" cy="1403370"/>
          </a:xfrm>
          <a:prstGeom prst="rect">
            <a:avLst/>
          </a:prstGeom>
        </p:spPr>
      </p:pic>
      <p:pic>
        <p:nvPicPr>
          <p:cNvPr id="8" name="Picture 7"/>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5237928" y="3001634"/>
            <a:ext cx="1263319" cy="1126171"/>
          </a:xfrm>
          <a:prstGeom prst="rect">
            <a:avLst/>
          </a:prstGeom>
        </p:spPr>
      </p:pic>
      <p:pic>
        <p:nvPicPr>
          <p:cNvPr id="9" name="Picture 8"/>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10794379" y="2257470"/>
            <a:ext cx="987782" cy="1129673"/>
          </a:xfrm>
          <a:prstGeom prst="rect">
            <a:avLst/>
          </a:prstGeom>
        </p:spPr>
      </p:pic>
      <p:pic>
        <p:nvPicPr>
          <p:cNvPr id="10" name="Picture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11103" y="5687307"/>
            <a:ext cx="1737533" cy="1014439"/>
          </a:xfrm>
          <a:prstGeom prst="rect">
            <a:avLst/>
          </a:prstGeom>
        </p:spPr>
      </p:pic>
      <p:grpSp>
        <p:nvGrpSpPr>
          <p:cNvPr id="11" name="Group 10"/>
          <p:cNvGrpSpPr/>
          <p:nvPr/>
        </p:nvGrpSpPr>
        <p:grpSpPr>
          <a:xfrm>
            <a:off x="4974011" y="5649991"/>
            <a:ext cx="1275907" cy="979141"/>
            <a:chOff x="10312904" y="424778"/>
            <a:chExt cx="1275907" cy="979141"/>
          </a:xfrm>
        </p:grpSpPr>
        <p:sp>
          <p:nvSpPr>
            <p:cNvPr id="12" name="Rectangle 11"/>
            <p:cNvSpPr/>
            <p:nvPr/>
          </p:nvSpPr>
          <p:spPr>
            <a:xfrm>
              <a:off x="10312904" y="424778"/>
              <a:ext cx="1275907" cy="97819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Picture 1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424714" y="462094"/>
              <a:ext cx="1052285" cy="941825"/>
            </a:xfrm>
            <a:prstGeom prst="rect">
              <a:avLst/>
            </a:prstGeom>
          </p:spPr>
        </p:pic>
      </p:grpSp>
    </p:spTree>
    <p:extLst>
      <p:ext uri="{BB962C8B-B14F-4D97-AF65-F5344CB8AC3E}">
        <p14:creationId xmlns:p14="http://schemas.microsoft.com/office/powerpoint/2010/main" val="30433465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Annexe 9 Suite : Signes et symptômes à signaler (fiche RING)</a:t>
            </a:r>
            <a:endParaRPr lang="en-US" dirty="0"/>
          </a:p>
        </p:txBody>
      </p:sp>
      <p:sp>
        <p:nvSpPr>
          <p:cNvPr id="3" name="Content Placeholder 2"/>
          <p:cNvSpPr>
            <a:spLocks noGrp="1"/>
          </p:cNvSpPr>
          <p:nvPr>
            <p:ph idx="1"/>
          </p:nvPr>
        </p:nvSpPr>
        <p:spPr>
          <a:xfrm>
            <a:off x="422910" y="2326723"/>
            <a:ext cx="11361419" cy="617216"/>
          </a:xfrm>
        </p:spPr>
        <p:txBody>
          <a:bodyPr>
            <a:normAutofit lnSpcReduction="10000"/>
          </a:bodyPr>
          <a:lstStyle/>
          <a:p>
            <a:r>
              <a:rPr lang="fr-FR" dirty="0"/>
              <a:t>La carte RING est une méthode étape par étape pour détecter et répondre aux événements de santé publique. Elle se présente sous la forme d'une carte de la taille d'un badge.</a:t>
            </a:r>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8</a:t>
            </a:fld>
            <a:endParaRPr lang="en-US" dirty="0"/>
          </a:p>
        </p:txBody>
      </p:sp>
      <p:sp>
        <p:nvSpPr>
          <p:cNvPr id="7" name="TextBox 6"/>
          <p:cNvSpPr txBox="1"/>
          <p:nvPr/>
        </p:nvSpPr>
        <p:spPr>
          <a:xfrm>
            <a:off x="8172307" y="6299851"/>
            <a:ext cx="2865263" cy="369332"/>
          </a:xfrm>
          <a:prstGeom prst="rect">
            <a:avLst/>
          </a:prstGeom>
          <a:noFill/>
        </p:spPr>
        <p:txBody>
          <a:bodyPr wrap="square" rtlCol="0">
            <a:spAutoFit/>
          </a:bodyPr>
          <a:lstStyle/>
          <a:p>
            <a:pPr algn="ctr"/>
            <a:r>
              <a:rPr lang="fr-FR" dirty="0">
                <a:solidFill>
                  <a:srgbClr val="FF0000"/>
                </a:solidFill>
              </a:rPr>
              <a:t>Exemple de carte RING </a:t>
            </a:r>
          </a:p>
        </p:txBody>
      </p:sp>
      <p:pic>
        <p:nvPicPr>
          <p:cNvPr id="10" name="Picture 9"/>
          <p:cNvPicPr>
            <a:picLocks noChangeAspect="1"/>
          </p:cNvPicPr>
          <p:nvPr/>
        </p:nvPicPr>
        <p:blipFill>
          <a:blip r:embed="rId2"/>
          <a:stretch>
            <a:fillRect/>
          </a:stretch>
        </p:blipFill>
        <p:spPr>
          <a:xfrm>
            <a:off x="5684014" y="2943938"/>
            <a:ext cx="4815820" cy="3396553"/>
          </a:xfrm>
          <a:prstGeom prst="rect">
            <a:avLst/>
          </a:prstGeom>
        </p:spPr>
      </p:pic>
      <p:pic>
        <p:nvPicPr>
          <p:cNvPr id="5" name="Picture 4"/>
          <p:cNvPicPr>
            <a:picLocks noChangeAspect="1"/>
          </p:cNvPicPr>
          <p:nvPr/>
        </p:nvPicPr>
        <p:blipFill>
          <a:blip r:embed="rId3"/>
          <a:stretch>
            <a:fillRect/>
          </a:stretch>
        </p:blipFill>
        <p:spPr>
          <a:xfrm>
            <a:off x="981074" y="2943938"/>
            <a:ext cx="4519613" cy="3463992"/>
          </a:xfrm>
          <a:prstGeom prst="rect">
            <a:avLst/>
          </a:prstGeom>
        </p:spPr>
      </p:pic>
    </p:spTree>
    <p:extLst>
      <p:ext uri="{BB962C8B-B14F-4D97-AF65-F5344CB8AC3E}">
        <p14:creationId xmlns:p14="http://schemas.microsoft.com/office/powerpoint/2010/main" val="15517705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Annexe 11 : </a:t>
            </a:r>
            <a:br>
              <a:rPr lang="fr-FR" dirty="0"/>
            </a:br>
            <a:r>
              <a:rPr lang="fr-FR" dirty="0"/>
              <a:t>Services de la circulation aérienne</a:t>
            </a:r>
            <a:endParaRPr lang="en-US" dirty="0"/>
          </a:p>
        </p:txBody>
      </p:sp>
      <p:sp>
        <p:nvSpPr>
          <p:cNvPr id="3" name="Content Placeholder 2"/>
          <p:cNvSpPr>
            <a:spLocks noGrp="1"/>
          </p:cNvSpPr>
          <p:nvPr>
            <p:ph idx="1"/>
          </p:nvPr>
        </p:nvSpPr>
        <p:spPr>
          <a:xfrm>
            <a:off x="509496" y="2576606"/>
            <a:ext cx="8761412" cy="3416300"/>
          </a:xfrm>
        </p:spPr>
        <p:txBody>
          <a:bodyPr/>
          <a:lstStyle/>
          <a:p>
            <a:r>
              <a:rPr lang="fr-FR" dirty="0"/>
              <a:t>Planification d'urgence en cas de perturbation des services de la circulation aérienne</a:t>
            </a:r>
          </a:p>
          <a:p>
            <a:pPr lvl="1"/>
            <a:r>
              <a:rPr lang="fr-FR" dirty="0"/>
              <a:t>Dispositions alternatives (temporaires) </a:t>
            </a:r>
          </a:p>
          <a:p>
            <a:pPr lvl="1"/>
            <a:r>
              <a:rPr lang="fr-FR" dirty="0"/>
              <a:t>Evaluation des risques</a:t>
            </a:r>
          </a:p>
          <a:p>
            <a:pPr lvl="1"/>
            <a:r>
              <a:rPr lang="fr-FR" dirty="0"/>
              <a:t>Plans d'urgence</a:t>
            </a:r>
          </a:p>
          <a:p>
            <a:pPr lvl="1"/>
            <a:r>
              <a:rPr lang="fr-FR" dirty="0"/>
              <a:t>Détournement de l'avion vers un autre aéroport ou autour de l'espace aérien d'un État</a:t>
            </a:r>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9</a:t>
            </a:fld>
            <a:endParaRPr lang="en-US" dirty="0"/>
          </a:p>
        </p:txBody>
      </p:sp>
      <p:sp>
        <p:nvSpPr>
          <p:cNvPr id="6" name="TextBox 5"/>
          <p:cNvSpPr txBox="1"/>
          <p:nvPr/>
        </p:nvSpPr>
        <p:spPr>
          <a:xfrm>
            <a:off x="9270908" y="3188429"/>
            <a:ext cx="2303067" cy="954107"/>
          </a:xfrm>
          <a:prstGeom prst="rect">
            <a:avLst/>
          </a:prstGeom>
          <a:noFill/>
        </p:spPr>
        <p:txBody>
          <a:bodyPr wrap="square" rtlCol="0">
            <a:spAutoFit/>
          </a:bodyPr>
          <a:lstStyle/>
          <a:p>
            <a:pPr algn="ctr"/>
            <a:r>
              <a:rPr lang="fr-FR" sz="1400" i="1" dirty="0">
                <a:solidFill>
                  <a:srgbClr val="FF0000"/>
                </a:solidFill>
              </a:rPr>
              <a:t>Pensez à ajouter une photo de la tour de contrôle du trafic aérien de l'aéroport du pays.</a:t>
            </a:r>
            <a:endParaRPr lang="en-US" sz="1400" i="1" dirty="0">
              <a:solidFill>
                <a:srgbClr val="FF0000"/>
              </a:solidFill>
            </a:endParaRPr>
          </a:p>
        </p:txBody>
      </p:sp>
      <p:sp>
        <p:nvSpPr>
          <p:cNvPr id="7" name="Rectangle 6"/>
          <p:cNvSpPr/>
          <p:nvPr/>
        </p:nvSpPr>
        <p:spPr>
          <a:xfrm>
            <a:off x="9270908" y="2396359"/>
            <a:ext cx="2442871" cy="253824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6027796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Ion Boardroom">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A3AB87EF-B655-4FFF-8D05-F333AD7F278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 Boardroom</Template>
  <TotalTime>3439</TotalTime>
  <Words>2651</Words>
  <Application>Microsoft Office PowerPoint</Application>
  <PresentationFormat>Grand écran</PresentationFormat>
  <Paragraphs>227</Paragraphs>
  <Slides>24</Slides>
  <Notes>17</Notes>
  <HiddenSlides>0</HiddenSlides>
  <MMClips>0</MMClips>
  <ScaleCrop>false</ScaleCrop>
  <HeadingPairs>
    <vt:vector size="6" baseType="variant">
      <vt:variant>
        <vt:lpstr>Polices utilisées</vt:lpstr>
      </vt:variant>
      <vt:variant>
        <vt:i4>4</vt:i4>
      </vt:variant>
      <vt:variant>
        <vt:lpstr>Thème</vt:lpstr>
      </vt:variant>
      <vt:variant>
        <vt:i4>1</vt:i4>
      </vt:variant>
      <vt:variant>
        <vt:lpstr>Titres des diapositives</vt:lpstr>
      </vt:variant>
      <vt:variant>
        <vt:i4>24</vt:i4>
      </vt:variant>
    </vt:vector>
  </HeadingPairs>
  <TitlesOfParts>
    <vt:vector size="29" baseType="lpstr">
      <vt:lpstr>Arial</vt:lpstr>
      <vt:lpstr>Calibri</vt:lpstr>
      <vt:lpstr>Century Gothic</vt:lpstr>
      <vt:lpstr>Wingdings 3</vt:lpstr>
      <vt:lpstr>Ion Boardroom</vt:lpstr>
      <vt:lpstr>L'Organisation de l'aviation civile internationale (OACI) : Lignes directrices pour les aéroports </vt:lpstr>
      <vt:lpstr>Objectifs d’apprentissage</vt:lpstr>
      <vt:lpstr>Un exemple de vidéo CAPSCA</vt:lpstr>
      <vt:lpstr>Informations générales sur l'OACI</vt:lpstr>
      <vt:lpstr>Normes et pratiques recommandées (SARP) et documents de l'OACI relatifs à la santé</vt:lpstr>
      <vt:lpstr>Facilitation (Annex 9)</vt:lpstr>
      <vt:lpstr>Annexe 9 Suite :  Signes et symptômes à signaler</vt:lpstr>
      <vt:lpstr>Annexe 9 Suite : Signes et symptômes à signaler (fiche RING)</vt:lpstr>
      <vt:lpstr>Annexe 11 :  Services de la circulation aérienne</vt:lpstr>
      <vt:lpstr>Document 4444 :  Gestion de la circulation aérienne</vt:lpstr>
      <vt:lpstr>Document 4444 tel qu'il est écrit dans une POS.</vt:lpstr>
      <vt:lpstr>Annexe 14 : Conception et exploitation des aérodromes</vt:lpstr>
      <vt:lpstr>D'autres actions prises par l'OACI</vt:lpstr>
      <vt:lpstr>CAPSCA : Comment cela s'applique-t-il à moi ?</vt:lpstr>
      <vt:lpstr>Qu'est-ce que CAPSCA ?</vt:lpstr>
      <vt:lpstr>CAPSCA</vt:lpstr>
      <vt:lpstr>Pourquoi le CAPSCA ?</vt:lpstr>
      <vt:lpstr>Objectif du CAPSCA</vt:lpstr>
      <vt:lpstr>Le CAPSCA veille à l'harmonisation des directives</vt:lpstr>
      <vt:lpstr>Objectifs de CAPSCA -1</vt:lpstr>
      <vt:lpstr>Objectifs de CAPSCA -2</vt:lpstr>
      <vt:lpstr>CAPSCA Exemple de vidéo</vt:lpstr>
      <vt:lpstr>Activité facultative pour le(s) représentant(s) des aéroports : Examiner la récente visite du CAPSCA (le cas échéant).</vt:lpstr>
      <vt:lpstr>Merci!</vt:lpstr>
    </vt:vector>
  </TitlesOfParts>
  <Company>Centers for Disease Control and Prevention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Master Training Program</dc:title>
  <dc:creator>Rogers, Kimberly B. (CDC/OID/NCEZID)</dc:creator>
  <cp:lastModifiedBy>Personal</cp:lastModifiedBy>
  <cp:revision>134</cp:revision>
  <dcterms:created xsi:type="dcterms:W3CDTF">2018-05-15T08:59:29Z</dcterms:created>
  <dcterms:modified xsi:type="dcterms:W3CDTF">2021-05-21T09:37:22Z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b94a7b8-f06c-4dfe-bdcc-9b548fd58c31_Enabled">
    <vt:lpwstr>true</vt:lpwstr>
  </property>
  <property fmtid="{D5CDD505-2E9C-101B-9397-08002B2CF9AE}" pid="3" name="MSIP_Label_7b94a7b8-f06c-4dfe-bdcc-9b548fd58c31_SetDate">
    <vt:lpwstr>2021-04-26T21:16:01Z</vt:lpwstr>
  </property>
  <property fmtid="{D5CDD505-2E9C-101B-9397-08002B2CF9AE}" pid="4" name="MSIP_Label_7b94a7b8-f06c-4dfe-bdcc-9b548fd58c31_Method">
    <vt:lpwstr>Privileged</vt:lpwstr>
  </property>
  <property fmtid="{D5CDD505-2E9C-101B-9397-08002B2CF9AE}" pid="5" name="MSIP_Label_7b94a7b8-f06c-4dfe-bdcc-9b548fd58c31_Name">
    <vt:lpwstr>7b94a7b8-f06c-4dfe-bdcc-9b548fd58c31</vt:lpwstr>
  </property>
  <property fmtid="{D5CDD505-2E9C-101B-9397-08002B2CF9AE}" pid="6" name="MSIP_Label_7b94a7b8-f06c-4dfe-bdcc-9b548fd58c31_SiteId">
    <vt:lpwstr>9ce70869-60db-44fd-abe8-d2767077fc8f</vt:lpwstr>
  </property>
  <property fmtid="{D5CDD505-2E9C-101B-9397-08002B2CF9AE}" pid="7" name="MSIP_Label_7b94a7b8-f06c-4dfe-bdcc-9b548fd58c31_ActionId">
    <vt:lpwstr>db2acea9-2783-47bd-b85f-3b8e37fa3099</vt:lpwstr>
  </property>
  <property fmtid="{D5CDD505-2E9C-101B-9397-08002B2CF9AE}" pid="8" name="MSIP_Label_7b94a7b8-f06c-4dfe-bdcc-9b548fd58c31_ContentBits">
    <vt:lpwstr>0</vt:lpwstr>
  </property>
</Properties>
</file>